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3" r:id="rId1"/>
  </p:sldMasterIdLst>
  <p:sldIdLst>
    <p:sldId id="256" r:id="rId2"/>
    <p:sldId id="324" r:id="rId3"/>
    <p:sldId id="322" r:id="rId4"/>
    <p:sldId id="258" r:id="rId5"/>
    <p:sldId id="259" r:id="rId6"/>
    <p:sldId id="267" r:id="rId7"/>
    <p:sldId id="261" r:id="rId8"/>
    <p:sldId id="262" r:id="rId9"/>
    <p:sldId id="263" r:id="rId10"/>
    <p:sldId id="265" r:id="rId11"/>
    <p:sldId id="268" r:id="rId12"/>
    <p:sldId id="299" r:id="rId13"/>
    <p:sldId id="300" r:id="rId14"/>
    <p:sldId id="316" r:id="rId15"/>
    <p:sldId id="317" r:id="rId16"/>
    <p:sldId id="312" r:id="rId17"/>
    <p:sldId id="313" r:id="rId18"/>
    <p:sldId id="314" r:id="rId19"/>
    <p:sldId id="318" r:id="rId20"/>
    <p:sldId id="315" r:id="rId21"/>
    <p:sldId id="319" r:id="rId22"/>
    <p:sldId id="320" r:id="rId23"/>
    <p:sldId id="321" r:id="rId24"/>
    <p:sldId id="297" r:id="rId25"/>
    <p:sldId id="323" r:id="rId26"/>
    <p:sldId id="29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p:cViewPr varScale="1">
        <p:scale>
          <a:sx n="72" d="100"/>
          <a:sy n="72" d="100"/>
        </p:scale>
        <p:origin x="67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AAD347D-5ACD-4C99-B74B-A9C85AD731AF}" type="datetimeFigureOut">
              <a:rPr lang="en-US" smtClean="0"/>
              <a:t>11/26/2021</a:t>
            </a:fld>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D57F1E4F-1CFF-5643-939E-02111984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94B257-0B60-43FC-A829-7EC238FA8635}"/>
              </a:ext>
            </a:extLst>
          </p:cNvPr>
          <p:cNvSpPr txBox="1"/>
          <p:nvPr/>
        </p:nvSpPr>
        <p:spPr>
          <a:xfrm>
            <a:off x="257453" y="92765"/>
            <a:ext cx="11934547" cy="1661993"/>
          </a:xfrm>
          <a:prstGeom prst="rect">
            <a:avLst/>
          </a:prstGeom>
          <a:noFill/>
        </p:spPr>
        <p:txBody>
          <a:bodyPr wrap="square" rtlCol="0">
            <a:spAutoFit/>
          </a:bodyPr>
          <a:lstStyle/>
          <a:p>
            <a:pPr algn="ctr"/>
            <a:r>
              <a:rPr lang="en-IN" sz="2800" b="1" i="0" dirty="0">
                <a:effectLst/>
                <a:latin typeface="Times New Roman" panose="02020603050405020304" pitchFamily="18" charset="0"/>
                <a:cs typeface="Times New Roman" panose="02020603050405020304" pitchFamily="18" charset="0"/>
              </a:rPr>
              <a:t>Shri Vaishnav Vidyapeeth Vishwavidyalaya</a:t>
            </a:r>
          </a:p>
          <a:p>
            <a:pPr algn="ctr"/>
            <a:r>
              <a:rPr lang="en-US" sz="2800" b="1" i="0" dirty="0">
                <a:effectLst/>
                <a:latin typeface="Times New Roman" panose="02020603050405020304" pitchFamily="18" charset="0"/>
                <a:cs typeface="Times New Roman" panose="02020603050405020304" pitchFamily="18" charset="0"/>
              </a:rPr>
              <a:t>Shri Vaishnav Institute of Information Technology</a:t>
            </a:r>
          </a:p>
          <a:p>
            <a:pPr algn="ctr"/>
            <a:r>
              <a:rPr lang="en-US" sz="2800" b="1" dirty="0">
                <a:latin typeface="Times New Roman" panose="02020603050405020304" pitchFamily="18" charset="0"/>
                <a:cs typeface="Times New Roman" panose="02020603050405020304" pitchFamily="18" charset="0"/>
              </a:rPr>
              <a:t>Department of Computer Science and Engineering</a:t>
            </a:r>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8" name="Picture 2" descr="Shri Vaishnav Institute of Technology and Science, Indore: Courses, Fees,  Placements, Ranking, Admission 2021">
            <a:extLst>
              <a:ext uri="{FF2B5EF4-FFF2-40B4-BE49-F238E27FC236}">
                <a16:creationId xmlns:a16="http://schemas.microsoft.com/office/drawing/2014/main" id="{BA7C7D38-69C8-45E8-8D90-92FBA91D1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610" y="1564535"/>
            <a:ext cx="1630846" cy="15937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D654D00-4A74-41A9-83B9-F58CD0D7819C}"/>
              </a:ext>
            </a:extLst>
          </p:cNvPr>
          <p:cNvSpPr txBox="1"/>
          <p:nvPr/>
        </p:nvSpPr>
        <p:spPr>
          <a:xfrm>
            <a:off x="1872250" y="3226528"/>
            <a:ext cx="8017565" cy="1600438"/>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Session: - </a:t>
            </a:r>
            <a:r>
              <a:rPr lang="en-US" sz="2000" dirty="0">
                <a:latin typeface="Times New Roman" panose="02020603050405020304" pitchFamily="18" charset="0"/>
                <a:cs typeface="Times New Roman" panose="02020603050405020304" pitchFamily="18" charset="0"/>
              </a:rPr>
              <a:t>2021-22</a:t>
            </a:r>
          </a:p>
          <a:p>
            <a:pPr algn="ctr"/>
            <a:r>
              <a:rPr lang="en-US" sz="2000" b="1" dirty="0">
                <a:latin typeface="Times New Roman" panose="02020603050405020304" pitchFamily="18" charset="0"/>
                <a:cs typeface="Times New Roman" panose="02020603050405020304" pitchFamily="18" charset="0"/>
              </a:rPr>
              <a:t>Subject: - </a:t>
            </a:r>
            <a:r>
              <a:rPr lang="en-US" sz="2000" dirty="0">
                <a:latin typeface="Times New Roman" panose="02020603050405020304" pitchFamily="18" charset="0"/>
                <a:cs typeface="Times New Roman" panose="02020603050405020304" pitchFamily="18" charset="0"/>
              </a:rPr>
              <a:t>Scripting Language</a:t>
            </a:r>
          </a:p>
          <a:p>
            <a:pPr algn="ctr"/>
            <a:r>
              <a:rPr lang="en-US" sz="2000" b="1" dirty="0">
                <a:latin typeface="Times New Roman" panose="02020603050405020304" pitchFamily="18" charset="0"/>
                <a:cs typeface="Times New Roman" panose="02020603050405020304" pitchFamily="18" charset="0"/>
              </a:rPr>
              <a:t>Subject Code: - </a:t>
            </a:r>
            <a:r>
              <a:rPr lang="en-US" sz="2000" dirty="0">
                <a:latin typeface="Times New Roman" panose="02020603050405020304" pitchFamily="18" charset="0"/>
                <a:cs typeface="Times New Roman" panose="02020603050405020304" pitchFamily="18" charset="0"/>
              </a:rPr>
              <a:t>BTCS-607</a:t>
            </a:r>
          </a:p>
          <a:p>
            <a:pPr algn="ctr"/>
            <a:r>
              <a:rPr lang="en-US" sz="2000" b="1" dirty="0">
                <a:latin typeface="Times New Roman" panose="02020603050405020304" pitchFamily="18" charset="0"/>
                <a:cs typeface="Times New Roman" panose="02020603050405020304" pitchFamily="18" charset="0"/>
              </a:rPr>
              <a:t>Project Topic: - Gaming Website </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A86E995-4F7E-4186-A78A-700500F37125}"/>
              </a:ext>
            </a:extLst>
          </p:cNvPr>
          <p:cNvSpPr txBox="1"/>
          <p:nvPr/>
        </p:nvSpPr>
        <p:spPr>
          <a:xfrm>
            <a:off x="980662" y="4826966"/>
            <a:ext cx="3260034"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Submitted To: -</a:t>
            </a:r>
            <a:endParaRPr lang="en-US" sz="2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Prof. Avdesh Kumar Sharma</a:t>
            </a:r>
          </a:p>
          <a:p>
            <a:endParaRPr lang="en-US"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Class: - </a:t>
            </a:r>
          </a:p>
          <a:p>
            <a:r>
              <a:rPr lang="en-IN" sz="2000" dirty="0">
                <a:latin typeface="Times New Roman" panose="02020603050405020304" pitchFamily="18" charset="0"/>
                <a:cs typeface="Times New Roman" panose="02020603050405020304" pitchFamily="18" charset="0"/>
              </a:rPr>
              <a:t>CSE-C(AI-IBM)</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16FC44E-86D7-4EFE-ACFB-69E1F9956961}"/>
              </a:ext>
            </a:extLst>
          </p:cNvPr>
          <p:cNvSpPr txBox="1"/>
          <p:nvPr/>
        </p:nvSpPr>
        <p:spPr>
          <a:xfrm>
            <a:off x="7023652" y="4611231"/>
            <a:ext cx="5168348" cy="224676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Submitted By:-</a:t>
            </a:r>
          </a:p>
          <a:p>
            <a:r>
              <a:rPr lang="en-US" dirty="0">
                <a:latin typeface="Times New Roman" panose="02020603050405020304" pitchFamily="18" charset="0"/>
                <a:cs typeface="Times New Roman" panose="02020603050405020304" pitchFamily="18" charset="0"/>
              </a:rPr>
              <a:t>Aviral Jain             </a:t>
            </a:r>
            <a:r>
              <a:rPr lang="en-US" sz="20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19100BTCSAII05250)</a:t>
            </a:r>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Divyam Pithawa (19100BTCSAII05259)</a:t>
            </a:r>
          </a:p>
          <a:p>
            <a:r>
              <a:rPr lang="en-US" sz="2000" dirty="0">
                <a:latin typeface="Times New Roman" panose="02020603050405020304" pitchFamily="18" charset="0"/>
                <a:cs typeface="Times New Roman" panose="02020603050405020304" pitchFamily="18" charset="0"/>
              </a:rPr>
              <a:t>Mradul Agrawal  (19100BTCSAII05269)</a:t>
            </a:r>
          </a:p>
          <a:p>
            <a:r>
              <a:rPr lang="en-US" sz="2000" dirty="0">
                <a:latin typeface="Times New Roman" panose="02020603050405020304" pitchFamily="18" charset="0"/>
                <a:cs typeface="Times New Roman" panose="02020603050405020304" pitchFamily="18" charset="0"/>
              </a:rPr>
              <a:t>Rudraksh Thorat (19100BTCSAII05280)</a:t>
            </a:r>
          </a:p>
          <a:p>
            <a:r>
              <a:rPr lang="en-US" sz="2000" dirty="0">
                <a:latin typeface="Times New Roman" panose="02020603050405020304" pitchFamily="18" charset="0"/>
                <a:cs typeface="Times New Roman" panose="02020603050405020304" pitchFamily="18" charset="0"/>
              </a:rPr>
              <a:t>Sarthak Nahar     (19100BTCSAII05283)</a:t>
            </a:r>
          </a:p>
          <a:p>
            <a:r>
              <a:rPr lang="en-US" sz="2000" dirty="0">
                <a:latin typeface="Times New Roman" panose="02020603050405020304" pitchFamily="18" charset="0"/>
                <a:cs typeface="Times New Roman" panose="02020603050405020304" pitchFamily="18" charset="0"/>
              </a:rPr>
              <a:t>Shivam Sharma   (19100BTCSAII05286)</a:t>
            </a:r>
          </a:p>
        </p:txBody>
      </p:sp>
    </p:spTree>
    <p:extLst>
      <p:ext uri="{BB962C8B-B14F-4D97-AF65-F5344CB8AC3E}">
        <p14:creationId xmlns:p14="http://schemas.microsoft.com/office/powerpoint/2010/main" val="76278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C133-D085-4C23-B230-1513B453C41A}"/>
              </a:ext>
            </a:extLst>
          </p:cNvPr>
          <p:cNvSpPr>
            <a:spLocks noGrp="1"/>
          </p:cNvSpPr>
          <p:nvPr>
            <p:ph type="title"/>
          </p:nvPr>
        </p:nvSpPr>
        <p:spPr>
          <a:xfrm>
            <a:off x="1279125" y="592795"/>
            <a:ext cx="9418320" cy="1118586"/>
          </a:xfrm>
        </p:spPr>
        <p:txBody>
          <a:bodyPr>
            <a:normAutofit/>
          </a:bodyPr>
          <a:lstStyle/>
          <a:p>
            <a:r>
              <a:rPr lang="en-IN" sz="5000" b="1" dirty="0">
                <a:solidFill>
                  <a:srgbClr val="00B0F0"/>
                </a:solidFill>
                <a:effectLst>
                  <a:outerShdw blurRad="38100" dist="38100" dir="2700000" algn="tl">
                    <a:srgbClr val="000000">
                      <a:alpha val="43137"/>
                    </a:srgbClr>
                  </a:outerShdw>
                </a:effectLst>
              </a:rPr>
              <a:t>JavaScript</a:t>
            </a:r>
          </a:p>
        </p:txBody>
      </p:sp>
      <p:sp>
        <p:nvSpPr>
          <p:cNvPr id="3" name="Text Placeholder 2">
            <a:extLst>
              <a:ext uri="{FF2B5EF4-FFF2-40B4-BE49-F238E27FC236}">
                <a16:creationId xmlns:a16="http://schemas.microsoft.com/office/drawing/2014/main" id="{8976AC2A-4D83-4F80-B317-BBCF6EC7326D}"/>
              </a:ext>
            </a:extLst>
          </p:cNvPr>
          <p:cNvSpPr>
            <a:spLocks noGrp="1"/>
          </p:cNvSpPr>
          <p:nvPr>
            <p:ph type="body" idx="1"/>
          </p:nvPr>
        </p:nvSpPr>
        <p:spPr>
          <a:xfrm>
            <a:off x="621102" y="1233579"/>
            <a:ext cx="10972799" cy="4891176"/>
          </a:xfrm>
        </p:spPr>
        <p:txBody>
          <a:bodyPr>
            <a:normAutofit/>
          </a:bodyPr>
          <a:lstStyle/>
          <a:p>
            <a:r>
              <a:rPr lang="en-US" b="1" dirty="0">
                <a:solidFill>
                  <a:schemeClr val="tx1"/>
                </a:solidFill>
                <a:latin typeface="Calibri" pitchFamily="34" charset="0"/>
                <a:cs typeface="Calibri" pitchFamily="34" charset="0"/>
              </a:rPr>
              <a:t> JavaScript is a client-side scripting language and used to build interactive,</a:t>
            </a:r>
          </a:p>
          <a:p>
            <a:r>
              <a:rPr lang="en-US" b="1" dirty="0">
                <a:solidFill>
                  <a:schemeClr val="tx1"/>
                </a:solidFill>
                <a:latin typeface="Calibri" pitchFamily="34" charset="0"/>
                <a:cs typeface="Calibri" pitchFamily="34" charset="0"/>
              </a:rPr>
              <a:t> Websites with dynamic features and to validate form data.</a:t>
            </a:r>
          </a:p>
          <a:p>
            <a:r>
              <a:rPr lang="en-US" b="1" dirty="0">
                <a:solidFill>
                  <a:schemeClr val="tx1"/>
                </a:solidFill>
                <a:latin typeface="Calibri" pitchFamily="34" charset="0"/>
                <a:cs typeface="Calibri" pitchFamily="34" charset="0"/>
              </a:rPr>
              <a:t> JavaScript is high-level, dynamic and browser interpreted programming language, supported by all modern web browsers.</a:t>
            </a:r>
          </a:p>
          <a:p>
            <a:r>
              <a:rPr lang="en-US" b="1" dirty="0">
                <a:solidFill>
                  <a:schemeClr val="tx1"/>
                </a:solidFill>
                <a:latin typeface="Calibri" pitchFamily="34" charset="0"/>
                <a:cs typeface="Calibri" pitchFamily="34" charset="0"/>
              </a:rPr>
              <a:t> Apart from web browser, JavaScript is also used to build scalable web applications using Node JS. JavaScript is also being used widely in game development and Mobile application development.</a:t>
            </a:r>
          </a:p>
          <a:p>
            <a:r>
              <a:rPr lang="en-US" b="1" dirty="0">
                <a:solidFill>
                  <a:schemeClr val="tx1"/>
                </a:solidFill>
                <a:latin typeface="Calibri" pitchFamily="34" charset="0"/>
                <a:cs typeface="Calibri" pitchFamily="34" charset="0"/>
              </a:rPr>
              <a:t>JavaScript is also known as the Programming Language of web as it is the only programming language for Web browsers. JavaScript is </a:t>
            </a:r>
            <a:r>
              <a:rPr lang="en-US" b="1" i="1" dirty="0">
                <a:solidFill>
                  <a:schemeClr val="tx1"/>
                </a:solidFill>
                <a:latin typeface="Calibri" pitchFamily="34" charset="0"/>
                <a:cs typeface="Calibri" pitchFamily="34" charset="0"/>
              </a:rPr>
              <a:t>an object-based scripting language</a:t>
            </a:r>
            <a:r>
              <a:rPr lang="en-US" b="1" dirty="0">
                <a:solidFill>
                  <a:schemeClr val="tx1"/>
                </a:solidFill>
                <a:latin typeface="Calibri" pitchFamily="34" charset="0"/>
                <a:cs typeface="Calibri" pitchFamily="34" charset="0"/>
              </a:rPr>
              <a:t> which is lightweight and cross-platform.</a:t>
            </a:r>
          </a:p>
          <a:p>
            <a:r>
              <a:rPr lang="en-US" b="1" dirty="0">
                <a:solidFill>
                  <a:schemeClr val="tx1"/>
                </a:solidFill>
                <a:latin typeface="Calibri" pitchFamily="34" charset="0"/>
                <a:cs typeface="Calibri" pitchFamily="34" charset="0"/>
              </a:rPr>
              <a:t> The programs in this language are called scripts. They can be written right in a web page’s HTML and run automatically as the page loads. Scripts are provided and executed as plain text. They don’t need special preparation or compilation to run. </a:t>
            </a:r>
          </a:p>
          <a:p>
            <a:r>
              <a:rPr lang="en-US" b="1" dirty="0">
                <a:solidFill>
                  <a:schemeClr val="tx1"/>
                </a:solidFill>
                <a:latin typeface="Calibri" pitchFamily="34" charset="0"/>
                <a:cs typeface="Calibri" pitchFamily="34" charset="0"/>
              </a:rPr>
              <a:t>The browser has an embedded engine sometimes called a “JavaScript virtual machine”.</a:t>
            </a:r>
          </a:p>
        </p:txBody>
      </p:sp>
      <p:pic>
        <p:nvPicPr>
          <p:cNvPr id="5122" name="Picture 2" descr="C:\Users\This pc\Desktop\javascri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820" y="433577"/>
            <a:ext cx="3556958" cy="2000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17068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5324-BC38-4123-9E3A-6B043BF48978}"/>
              </a:ext>
            </a:extLst>
          </p:cNvPr>
          <p:cNvSpPr>
            <a:spLocks noGrp="1"/>
          </p:cNvSpPr>
          <p:nvPr>
            <p:ph type="ctrTitle"/>
          </p:nvPr>
        </p:nvSpPr>
        <p:spPr>
          <a:xfrm>
            <a:off x="1053834" y="388189"/>
            <a:ext cx="9418320" cy="2654590"/>
          </a:xfrm>
        </p:spPr>
        <p:txBody>
          <a:bodyPr>
            <a:normAutofit fontScale="90000"/>
          </a:bodyPr>
          <a:lstStyle/>
          <a:p>
            <a:r>
              <a:rPr lang="en-IN" sz="6600" dirty="0"/>
              <a:t>Implementation</a:t>
            </a:r>
            <a:br>
              <a:rPr lang="en-IN" sz="6600" dirty="0"/>
            </a:br>
            <a:r>
              <a:rPr lang="en-IN" sz="6600" dirty="0"/>
              <a:t>And User Interface (UI):</a:t>
            </a:r>
          </a:p>
        </p:txBody>
      </p:sp>
      <p:sp>
        <p:nvSpPr>
          <p:cNvPr id="4" name="Arrow: Right 3">
            <a:extLst>
              <a:ext uri="{FF2B5EF4-FFF2-40B4-BE49-F238E27FC236}">
                <a16:creationId xmlns:a16="http://schemas.microsoft.com/office/drawing/2014/main" id="{C36BFC3A-BBCB-4483-97F4-A7D260E47D1F}"/>
              </a:ext>
            </a:extLst>
          </p:cNvPr>
          <p:cNvSpPr/>
          <p:nvPr/>
        </p:nvSpPr>
        <p:spPr>
          <a:xfrm>
            <a:off x="11012874" y="6280030"/>
            <a:ext cx="868211" cy="401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146" name="Picture 2" descr="C:\Users\This pc\Desktop\EDC-Implementation-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465" y="3978100"/>
            <a:ext cx="6103535" cy="25024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95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0400" y="2682855"/>
            <a:ext cx="3627120" cy="1477328"/>
          </a:xfrm>
          <a:prstGeom prst="rect">
            <a:avLst/>
          </a:prstGeom>
        </p:spPr>
        <p:txBody>
          <a:bodyPr wrap="square">
            <a:spAutoFit/>
          </a:bodyPr>
          <a:lstStyle/>
          <a:p>
            <a:r>
              <a:rPr lang="en-US" dirty="0"/>
              <a:t>This is the main interface of our Gaming Website.</a:t>
            </a:r>
          </a:p>
          <a:p>
            <a:endParaRPr lang="en-US" dirty="0"/>
          </a:p>
          <a:p>
            <a:r>
              <a:rPr lang="en-US" dirty="0"/>
              <a:t>Website is displayed by a name of Games </a:t>
            </a:r>
            <a:r>
              <a:rPr lang="en-US" dirty="0" err="1"/>
              <a:t>Khelo</a:t>
            </a:r>
            <a:endParaRPr lang="en-US" dirty="0"/>
          </a:p>
        </p:txBody>
      </p:sp>
      <p:pic>
        <p:nvPicPr>
          <p:cNvPr id="4" name="Picture 3">
            <a:extLst>
              <a:ext uri="{FF2B5EF4-FFF2-40B4-BE49-F238E27FC236}">
                <a16:creationId xmlns:a16="http://schemas.microsoft.com/office/drawing/2014/main" id="{808A3CAC-4FEB-4F83-A54B-E0C643753EF2}"/>
              </a:ext>
            </a:extLst>
          </p:cNvPr>
          <p:cNvPicPr>
            <a:picLocks noChangeAspect="1"/>
          </p:cNvPicPr>
          <p:nvPr/>
        </p:nvPicPr>
        <p:blipFill>
          <a:blip r:embed="rId2"/>
          <a:stretch>
            <a:fillRect/>
          </a:stretch>
        </p:blipFill>
        <p:spPr>
          <a:xfrm>
            <a:off x="473076" y="743061"/>
            <a:ext cx="6877050" cy="4700643"/>
          </a:xfrm>
          <a:prstGeom prst="rect">
            <a:avLst/>
          </a:prstGeom>
        </p:spPr>
      </p:pic>
    </p:spTree>
    <p:extLst>
      <p:ext uri="{BB962C8B-B14F-4D97-AF65-F5344CB8AC3E}">
        <p14:creationId xmlns:p14="http://schemas.microsoft.com/office/powerpoint/2010/main" val="1448874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80" y="199575"/>
            <a:ext cx="10518140" cy="646331"/>
          </a:xfrm>
          <a:prstGeom prst="rect">
            <a:avLst/>
          </a:prstGeom>
          <a:noFill/>
        </p:spPr>
        <p:txBody>
          <a:bodyPr wrap="square" rtlCol="0">
            <a:spAutoFit/>
          </a:bodyPr>
          <a:lstStyle/>
          <a:p>
            <a:r>
              <a:rPr lang="en-US" dirty="0"/>
              <a:t>These are the games Uploaded  on our Website ,User can access them directly  by clicking on the image icons. </a:t>
            </a:r>
          </a:p>
          <a:p>
            <a:r>
              <a:rPr lang="en-US" dirty="0"/>
              <a:t>Also no need to install any external setup or Gaming environment.</a:t>
            </a:r>
          </a:p>
        </p:txBody>
      </p:sp>
      <p:pic>
        <p:nvPicPr>
          <p:cNvPr id="4" name="Picture 3">
            <a:extLst>
              <a:ext uri="{FF2B5EF4-FFF2-40B4-BE49-F238E27FC236}">
                <a16:creationId xmlns:a16="http://schemas.microsoft.com/office/drawing/2014/main" id="{53699F49-F35E-4067-A2B1-D758A78C075F}"/>
              </a:ext>
            </a:extLst>
          </p:cNvPr>
          <p:cNvPicPr>
            <a:picLocks noChangeAspect="1"/>
          </p:cNvPicPr>
          <p:nvPr/>
        </p:nvPicPr>
        <p:blipFill>
          <a:blip r:embed="rId2"/>
          <a:stretch>
            <a:fillRect/>
          </a:stretch>
        </p:blipFill>
        <p:spPr>
          <a:xfrm>
            <a:off x="1283553" y="1001819"/>
            <a:ext cx="9624894" cy="4854361"/>
          </a:xfrm>
          <a:prstGeom prst="rect">
            <a:avLst/>
          </a:prstGeom>
        </p:spPr>
      </p:pic>
    </p:spTree>
    <p:extLst>
      <p:ext uri="{BB962C8B-B14F-4D97-AF65-F5344CB8AC3E}">
        <p14:creationId xmlns:p14="http://schemas.microsoft.com/office/powerpoint/2010/main" val="261191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30C02-66D8-4DC4-9E67-BF05813DF922}"/>
              </a:ext>
            </a:extLst>
          </p:cNvPr>
          <p:cNvPicPr>
            <a:picLocks noChangeAspect="1"/>
          </p:cNvPicPr>
          <p:nvPr/>
        </p:nvPicPr>
        <p:blipFill rotWithShape="1">
          <a:blip r:embed="rId2"/>
          <a:srcRect l="26826" t="14239" r="17373" b="2196"/>
          <a:stretch/>
        </p:blipFill>
        <p:spPr>
          <a:xfrm>
            <a:off x="4094085" y="1242874"/>
            <a:ext cx="4003829" cy="4740676"/>
          </a:xfrm>
          <a:prstGeom prst="rect">
            <a:avLst/>
          </a:prstGeom>
        </p:spPr>
      </p:pic>
      <p:sp>
        <p:nvSpPr>
          <p:cNvPr id="5" name="Subtitle 4">
            <a:extLst>
              <a:ext uri="{FF2B5EF4-FFF2-40B4-BE49-F238E27FC236}">
                <a16:creationId xmlns:a16="http://schemas.microsoft.com/office/drawing/2014/main" id="{F6EC5EE2-4EDD-469A-95D2-C0F8244F55D1}"/>
              </a:ext>
            </a:extLst>
          </p:cNvPr>
          <p:cNvSpPr>
            <a:spLocks noGrp="1"/>
          </p:cNvSpPr>
          <p:nvPr>
            <p:ph type="subTitle" idx="1"/>
          </p:nvPr>
        </p:nvSpPr>
        <p:spPr/>
        <p:txBody>
          <a:bodyPr/>
          <a:lstStyle/>
          <a:p>
            <a:r>
              <a:rPr lang="en-IN" dirty="0"/>
              <a:t> </a:t>
            </a:r>
          </a:p>
        </p:txBody>
      </p:sp>
      <p:sp>
        <p:nvSpPr>
          <p:cNvPr id="4" name="Title 3">
            <a:extLst>
              <a:ext uri="{FF2B5EF4-FFF2-40B4-BE49-F238E27FC236}">
                <a16:creationId xmlns:a16="http://schemas.microsoft.com/office/drawing/2014/main" id="{55882EF3-F89B-4919-970D-11E780D3FD22}"/>
              </a:ext>
            </a:extLst>
          </p:cNvPr>
          <p:cNvSpPr>
            <a:spLocks noGrp="1"/>
          </p:cNvSpPr>
          <p:nvPr>
            <p:ph type="ctrTitle"/>
          </p:nvPr>
        </p:nvSpPr>
        <p:spPr>
          <a:xfrm>
            <a:off x="914399" y="-344786"/>
            <a:ext cx="10363200" cy="1470025"/>
          </a:xfrm>
        </p:spPr>
        <p:txBody>
          <a:bodyPr/>
          <a:lstStyle/>
          <a:p>
            <a:r>
              <a:rPr lang="en-IN" dirty="0" err="1"/>
              <a:t>tHIs</a:t>
            </a:r>
            <a:r>
              <a:rPr lang="en-IN" dirty="0"/>
              <a:t> is the login page of our website</a:t>
            </a:r>
          </a:p>
        </p:txBody>
      </p:sp>
    </p:spTree>
    <p:extLst>
      <p:ext uri="{BB962C8B-B14F-4D97-AF65-F5344CB8AC3E}">
        <p14:creationId xmlns:p14="http://schemas.microsoft.com/office/powerpoint/2010/main" val="110094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1456-F32A-46C2-8D3C-CD96A7DB2C45}"/>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8F5048AE-9E1D-4554-932D-AFC51F872B34}"/>
              </a:ext>
            </a:extLst>
          </p:cNvPr>
          <p:cNvSpPr>
            <a:spLocks noGrp="1"/>
          </p:cNvSpPr>
          <p:nvPr>
            <p:ph sz="quarter" idx="13"/>
          </p:nvPr>
        </p:nvSpPr>
        <p:spPr>
          <a:xfrm>
            <a:off x="812800" y="274638"/>
            <a:ext cx="10566400" cy="4114800"/>
          </a:xfrm>
        </p:spPr>
        <p:txBody>
          <a:bodyPr/>
          <a:lstStyle/>
          <a:p>
            <a:r>
              <a:rPr lang="en-IN" dirty="0"/>
              <a:t>After Entering Correct “USERNAME” and “PASSWORD” It validates the credentials to the values which are present on server.</a:t>
            </a:r>
          </a:p>
          <a:p>
            <a:r>
              <a:rPr lang="en-IN" dirty="0"/>
              <a:t>And if the credentials are correct the user is redirected to the main Landing page</a:t>
            </a:r>
          </a:p>
          <a:p>
            <a:r>
              <a:rPr lang="en-IN" dirty="0"/>
              <a:t>We have achieved this functionality using MySQL and PHP</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AD0A715A-8D74-407E-8DC7-F6DAC52CDF18}"/>
              </a:ext>
            </a:extLst>
          </p:cNvPr>
          <p:cNvPicPr>
            <a:picLocks noChangeAspect="1"/>
          </p:cNvPicPr>
          <p:nvPr/>
        </p:nvPicPr>
        <p:blipFill>
          <a:blip r:embed="rId2"/>
          <a:stretch>
            <a:fillRect/>
          </a:stretch>
        </p:blipFill>
        <p:spPr>
          <a:xfrm>
            <a:off x="971550" y="2276475"/>
            <a:ext cx="9944100" cy="4191000"/>
          </a:xfrm>
          <a:prstGeom prst="rect">
            <a:avLst/>
          </a:prstGeom>
        </p:spPr>
      </p:pic>
    </p:spTree>
    <p:extLst>
      <p:ext uri="{BB962C8B-B14F-4D97-AF65-F5344CB8AC3E}">
        <p14:creationId xmlns:p14="http://schemas.microsoft.com/office/powerpoint/2010/main" val="244377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3802" y="88778"/>
            <a:ext cx="7932420" cy="369332"/>
          </a:xfrm>
          <a:prstGeom prst="rect">
            <a:avLst/>
          </a:prstGeom>
          <a:solidFill>
            <a:schemeClr val="bg1"/>
          </a:solidFill>
        </p:spPr>
        <p:txBody>
          <a:bodyPr wrap="square">
            <a:spAutoFit/>
          </a:bodyPr>
          <a:lstStyle/>
          <a:p>
            <a:pPr lvl="0" defTabSz="914400" fontAlgn="base">
              <a:spcBef>
                <a:spcPct val="0"/>
              </a:spcBef>
              <a:spcAft>
                <a:spcPct val="0"/>
              </a:spcAft>
            </a:pPr>
            <a:r>
              <a:rPr lang="en-US" dirty="0">
                <a:solidFill>
                  <a:srgbClr val="FFFFFF"/>
                </a:solidFill>
                <a:latin typeface="Arial Narrow" pitchFamily="34" charset="0"/>
                <a:cs typeface="Arial" pitchFamily="34" charset="0"/>
              </a:rPr>
              <a:t>This is our First Game Uploaded on our website .</a:t>
            </a:r>
            <a:endParaRPr lang="en-US" sz="700" dirty="0">
              <a:latin typeface="Arial" pitchFamily="34" charset="0"/>
              <a:cs typeface="Arial" pitchFamily="34" charset="0"/>
            </a:endParaRPr>
          </a:p>
        </p:txBody>
      </p:sp>
      <p:sp>
        <p:nvSpPr>
          <p:cNvPr id="6" name="Rectangle 5"/>
          <p:cNvSpPr/>
          <p:nvPr/>
        </p:nvSpPr>
        <p:spPr>
          <a:xfrm>
            <a:off x="7048500" y="5815483"/>
            <a:ext cx="4152236" cy="200055"/>
          </a:xfrm>
          <a:prstGeom prst="rect">
            <a:avLst/>
          </a:prstGeom>
          <a:solidFill>
            <a:schemeClr val="bg1"/>
          </a:solidFill>
        </p:spPr>
        <p:txBody>
          <a:bodyPr wrap="square">
            <a:spAutoFit/>
          </a:bodyPr>
          <a:lstStyle/>
          <a:p>
            <a:pPr lvl="0" defTabSz="914400" fontAlgn="base">
              <a:spcBef>
                <a:spcPct val="0"/>
              </a:spcBef>
              <a:spcAft>
                <a:spcPct val="0"/>
              </a:spcAft>
            </a:pPr>
            <a:endParaRPr lang="en-US" sz="700" dirty="0">
              <a:latin typeface="Arial" pitchFamily="34" charset="0"/>
              <a:cs typeface="Arial" pitchFamily="34" charset="0"/>
            </a:endParaRPr>
          </a:p>
        </p:txBody>
      </p:sp>
      <p:pic>
        <p:nvPicPr>
          <p:cNvPr id="3" name="Picture 2">
            <a:extLst>
              <a:ext uri="{FF2B5EF4-FFF2-40B4-BE49-F238E27FC236}">
                <a16:creationId xmlns:a16="http://schemas.microsoft.com/office/drawing/2014/main" id="{884058B5-BCD1-43E1-B31A-E057FC48B8A2}"/>
              </a:ext>
            </a:extLst>
          </p:cNvPr>
          <p:cNvPicPr>
            <a:picLocks noChangeAspect="1"/>
          </p:cNvPicPr>
          <p:nvPr/>
        </p:nvPicPr>
        <p:blipFill>
          <a:blip r:embed="rId2"/>
          <a:stretch>
            <a:fillRect/>
          </a:stretch>
        </p:blipFill>
        <p:spPr>
          <a:xfrm>
            <a:off x="163802" y="639542"/>
            <a:ext cx="3770023" cy="5050950"/>
          </a:xfrm>
          <a:prstGeom prst="rect">
            <a:avLst/>
          </a:prstGeom>
        </p:spPr>
      </p:pic>
      <p:pic>
        <p:nvPicPr>
          <p:cNvPr id="8" name="Picture 7">
            <a:extLst>
              <a:ext uri="{FF2B5EF4-FFF2-40B4-BE49-F238E27FC236}">
                <a16:creationId xmlns:a16="http://schemas.microsoft.com/office/drawing/2014/main" id="{52044F2A-C11A-4C44-B05E-C4371DD3813E}"/>
              </a:ext>
            </a:extLst>
          </p:cNvPr>
          <p:cNvPicPr>
            <a:picLocks noChangeAspect="1"/>
          </p:cNvPicPr>
          <p:nvPr/>
        </p:nvPicPr>
        <p:blipFill>
          <a:blip r:embed="rId3"/>
          <a:stretch>
            <a:fillRect/>
          </a:stretch>
        </p:blipFill>
        <p:spPr>
          <a:xfrm>
            <a:off x="4818985" y="639539"/>
            <a:ext cx="6381751" cy="5050951"/>
          </a:xfrm>
          <a:prstGeom prst="rect">
            <a:avLst/>
          </a:prstGeom>
        </p:spPr>
      </p:pic>
    </p:spTree>
    <p:extLst>
      <p:ext uri="{BB962C8B-B14F-4D97-AF65-F5344CB8AC3E}">
        <p14:creationId xmlns:p14="http://schemas.microsoft.com/office/powerpoint/2010/main" val="1847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a:t>This is our Second Game Uploaded on our website .It Is Multiplayer Tic Tac Toe </a:t>
            </a:r>
          </a:p>
        </p:txBody>
      </p:sp>
      <p:pic>
        <p:nvPicPr>
          <p:cNvPr id="4" name="Picture 3">
            <a:extLst>
              <a:ext uri="{FF2B5EF4-FFF2-40B4-BE49-F238E27FC236}">
                <a16:creationId xmlns:a16="http://schemas.microsoft.com/office/drawing/2014/main" id="{3AB3A292-8724-49AD-B3F1-11283D422E97}"/>
              </a:ext>
            </a:extLst>
          </p:cNvPr>
          <p:cNvPicPr>
            <a:picLocks noChangeAspect="1"/>
          </p:cNvPicPr>
          <p:nvPr/>
        </p:nvPicPr>
        <p:blipFill>
          <a:blip r:embed="rId2"/>
          <a:stretch>
            <a:fillRect/>
          </a:stretch>
        </p:blipFill>
        <p:spPr>
          <a:xfrm>
            <a:off x="839901" y="908147"/>
            <a:ext cx="4701947" cy="4883053"/>
          </a:xfrm>
          <a:prstGeom prst="rect">
            <a:avLst/>
          </a:prstGeom>
        </p:spPr>
      </p:pic>
      <p:pic>
        <p:nvPicPr>
          <p:cNvPr id="6" name="Picture 5">
            <a:extLst>
              <a:ext uri="{FF2B5EF4-FFF2-40B4-BE49-F238E27FC236}">
                <a16:creationId xmlns:a16="http://schemas.microsoft.com/office/drawing/2014/main" id="{75E32B56-A7FB-4E23-8634-F961A9DBC629}"/>
              </a:ext>
            </a:extLst>
          </p:cNvPr>
          <p:cNvPicPr>
            <a:picLocks noChangeAspect="1"/>
          </p:cNvPicPr>
          <p:nvPr/>
        </p:nvPicPr>
        <p:blipFill>
          <a:blip r:embed="rId3"/>
          <a:stretch>
            <a:fillRect/>
          </a:stretch>
        </p:blipFill>
        <p:spPr>
          <a:xfrm>
            <a:off x="6412029" y="908147"/>
            <a:ext cx="4625741" cy="4883053"/>
          </a:xfrm>
          <a:prstGeom prst="rect">
            <a:avLst/>
          </a:prstGeom>
        </p:spPr>
      </p:pic>
    </p:spTree>
    <p:extLst>
      <p:ext uri="{BB962C8B-B14F-4D97-AF65-F5344CB8AC3E}">
        <p14:creationId xmlns:p14="http://schemas.microsoft.com/office/powerpoint/2010/main" val="317854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a:t>This is our  Third Game Uploaded on our website also known as Space Shooter.</a:t>
            </a:r>
          </a:p>
        </p:txBody>
      </p:sp>
      <p:pic>
        <p:nvPicPr>
          <p:cNvPr id="4" name="Picture 3">
            <a:extLst>
              <a:ext uri="{FF2B5EF4-FFF2-40B4-BE49-F238E27FC236}">
                <a16:creationId xmlns:a16="http://schemas.microsoft.com/office/drawing/2014/main" id="{9143776D-BD78-43FE-B55C-4AC5241AC51C}"/>
              </a:ext>
            </a:extLst>
          </p:cNvPr>
          <p:cNvPicPr>
            <a:picLocks noChangeAspect="1"/>
          </p:cNvPicPr>
          <p:nvPr/>
        </p:nvPicPr>
        <p:blipFill>
          <a:blip r:embed="rId2"/>
          <a:stretch>
            <a:fillRect/>
          </a:stretch>
        </p:blipFill>
        <p:spPr>
          <a:xfrm>
            <a:off x="442912" y="1045640"/>
            <a:ext cx="11306175" cy="5262020"/>
          </a:xfrm>
          <a:prstGeom prst="rect">
            <a:avLst/>
          </a:prstGeom>
        </p:spPr>
      </p:pic>
    </p:spTree>
    <p:extLst>
      <p:ext uri="{BB962C8B-B14F-4D97-AF65-F5344CB8AC3E}">
        <p14:creationId xmlns:p14="http://schemas.microsoft.com/office/powerpoint/2010/main" val="470872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a:t>This is our  Fourth Game Uploaded on our website also known as Ludo Game.</a:t>
            </a:r>
          </a:p>
        </p:txBody>
      </p:sp>
      <p:pic>
        <p:nvPicPr>
          <p:cNvPr id="5" name="Picture 4">
            <a:extLst>
              <a:ext uri="{FF2B5EF4-FFF2-40B4-BE49-F238E27FC236}">
                <a16:creationId xmlns:a16="http://schemas.microsoft.com/office/drawing/2014/main" id="{CBC5FF91-702B-4FFB-9F17-83D97950886C}"/>
              </a:ext>
            </a:extLst>
          </p:cNvPr>
          <p:cNvPicPr>
            <a:picLocks noChangeAspect="1"/>
          </p:cNvPicPr>
          <p:nvPr/>
        </p:nvPicPr>
        <p:blipFill>
          <a:blip r:embed="rId2"/>
          <a:stretch>
            <a:fillRect/>
          </a:stretch>
        </p:blipFill>
        <p:spPr>
          <a:xfrm>
            <a:off x="1019175" y="1133474"/>
            <a:ext cx="10363200" cy="5321263"/>
          </a:xfrm>
          <a:prstGeom prst="rect">
            <a:avLst/>
          </a:prstGeom>
        </p:spPr>
      </p:pic>
    </p:spTree>
    <p:extLst>
      <p:ext uri="{BB962C8B-B14F-4D97-AF65-F5344CB8AC3E}">
        <p14:creationId xmlns:p14="http://schemas.microsoft.com/office/powerpoint/2010/main" val="97401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246AF7-2D37-4B92-B64C-E1C717250559}"/>
              </a:ext>
            </a:extLst>
          </p:cNvPr>
          <p:cNvSpPr txBox="1"/>
          <p:nvPr/>
        </p:nvSpPr>
        <p:spPr>
          <a:xfrm>
            <a:off x="99392" y="521959"/>
            <a:ext cx="11993216"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Content</a:t>
            </a:r>
            <a:endParaRPr lang="en-IN" sz="5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E2E2B75-FF74-4FC3-A103-CD39D7949A3F}"/>
              </a:ext>
            </a:extLst>
          </p:cNvPr>
          <p:cNvSpPr txBox="1"/>
          <p:nvPr/>
        </p:nvSpPr>
        <p:spPr>
          <a:xfrm>
            <a:off x="2001079" y="2153500"/>
            <a:ext cx="9329530" cy="5293757"/>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Introduction</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Problem Statement</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What is the idea?</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Motivation Behind</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Technologies Used</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Implementation and User Interface</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Conclusion</a:t>
            </a:r>
          </a:p>
          <a:p>
            <a:pPr marL="285750" indent="-28575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6082094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304448"/>
            <a:ext cx="8153764" cy="400110"/>
          </a:xfrm>
          <a:prstGeom prst="rect">
            <a:avLst/>
          </a:prstGeom>
          <a:solidFill>
            <a:schemeClr val="bg1"/>
          </a:solidFill>
        </p:spPr>
        <p:txBody>
          <a:bodyPr wrap="square" rtlCol="0">
            <a:spAutoFit/>
          </a:bodyPr>
          <a:lstStyle/>
          <a:p>
            <a:r>
              <a:rPr lang="en-US" sz="2000" dirty="0"/>
              <a:t>This is our  Fifth Game Uploaded on our website also known as PACMAN GAME.</a:t>
            </a:r>
          </a:p>
        </p:txBody>
      </p:sp>
      <p:sp>
        <p:nvSpPr>
          <p:cNvPr id="2" name="TextBox 1"/>
          <p:cNvSpPr txBox="1"/>
          <p:nvPr/>
        </p:nvSpPr>
        <p:spPr>
          <a:xfrm>
            <a:off x="5790032" y="2698155"/>
            <a:ext cx="1526380" cy="1169551"/>
          </a:xfrm>
          <a:prstGeom prst="rect">
            <a:avLst/>
          </a:prstGeom>
          <a:noFill/>
        </p:spPr>
        <p:txBody>
          <a:bodyPr wrap="none" rtlCol="0">
            <a:spAutoFit/>
          </a:bodyPr>
          <a:lstStyle/>
          <a:p>
            <a:r>
              <a:rPr lang="en-US" sz="7000" b="1" dirty="0">
                <a:solidFill>
                  <a:srgbClr val="FF0000"/>
                </a:solidFill>
                <a:latin typeface="Calibri" pitchFamily="34" charset="0"/>
                <a:cs typeface="Calibri" pitchFamily="34" charset="0"/>
              </a:rPr>
              <a:t>&gt;&gt;&gt;</a:t>
            </a:r>
          </a:p>
        </p:txBody>
      </p:sp>
      <p:pic>
        <p:nvPicPr>
          <p:cNvPr id="5" name="Picture 4">
            <a:extLst>
              <a:ext uri="{FF2B5EF4-FFF2-40B4-BE49-F238E27FC236}">
                <a16:creationId xmlns:a16="http://schemas.microsoft.com/office/drawing/2014/main" id="{09C0CC50-4DDB-443C-A886-A9E9AC1B35DA}"/>
              </a:ext>
            </a:extLst>
          </p:cNvPr>
          <p:cNvPicPr>
            <a:picLocks noChangeAspect="1"/>
          </p:cNvPicPr>
          <p:nvPr/>
        </p:nvPicPr>
        <p:blipFill>
          <a:blip r:embed="rId2"/>
          <a:stretch>
            <a:fillRect/>
          </a:stretch>
        </p:blipFill>
        <p:spPr>
          <a:xfrm>
            <a:off x="363599" y="885825"/>
            <a:ext cx="5179952" cy="4895850"/>
          </a:xfrm>
          <a:prstGeom prst="rect">
            <a:avLst/>
          </a:prstGeom>
        </p:spPr>
      </p:pic>
      <p:pic>
        <p:nvPicPr>
          <p:cNvPr id="7" name="Picture 6">
            <a:extLst>
              <a:ext uri="{FF2B5EF4-FFF2-40B4-BE49-F238E27FC236}">
                <a16:creationId xmlns:a16="http://schemas.microsoft.com/office/drawing/2014/main" id="{019131A7-EDF2-4759-8E5F-D926A764385D}"/>
              </a:ext>
            </a:extLst>
          </p:cNvPr>
          <p:cNvPicPr>
            <a:picLocks noChangeAspect="1"/>
          </p:cNvPicPr>
          <p:nvPr/>
        </p:nvPicPr>
        <p:blipFill>
          <a:blip r:embed="rId3"/>
          <a:stretch>
            <a:fillRect/>
          </a:stretch>
        </p:blipFill>
        <p:spPr>
          <a:xfrm>
            <a:off x="7351200" y="820357"/>
            <a:ext cx="4840800" cy="4961318"/>
          </a:xfrm>
          <a:prstGeom prst="rect">
            <a:avLst/>
          </a:prstGeom>
        </p:spPr>
      </p:pic>
    </p:spTree>
    <p:extLst>
      <p:ext uri="{BB962C8B-B14F-4D97-AF65-F5344CB8AC3E}">
        <p14:creationId xmlns:p14="http://schemas.microsoft.com/office/powerpoint/2010/main" val="792125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304448"/>
            <a:ext cx="8153764" cy="400110"/>
          </a:xfrm>
          <a:prstGeom prst="rect">
            <a:avLst/>
          </a:prstGeom>
          <a:solidFill>
            <a:schemeClr val="bg1"/>
          </a:solidFill>
        </p:spPr>
        <p:txBody>
          <a:bodyPr wrap="square" rtlCol="0">
            <a:spAutoFit/>
          </a:bodyPr>
          <a:lstStyle/>
          <a:p>
            <a:r>
              <a:rPr lang="en-US" sz="2000" dirty="0"/>
              <a:t>This is our  Sixth Game Uploaded on our website also known as BIKER GAME.</a:t>
            </a:r>
          </a:p>
        </p:txBody>
      </p:sp>
      <p:pic>
        <p:nvPicPr>
          <p:cNvPr id="6" name="Picture 5">
            <a:extLst>
              <a:ext uri="{FF2B5EF4-FFF2-40B4-BE49-F238E27FC236}">
                <a16:creationId xmlns:a16="http://schemas.microsoft.com/office/drawing/2014/main" id="{BC178D86-FD2D-4B5E-AB01-8C84EC21D4C9}"/>
              </a:ext>
            </a:extLst>
          </p:cNvPr>
          <p:cNvPicPr>
            <a:picLocks noChangeAspect="1"/>
          </p:cNvPicPr>
          <p:nvPr/>
        </p:nvPicPr>
        <p:blipFill>
          <a:blip r:embed="rId2"/>
          <a:stretch>
            <a:fillRect/>
          </a:stretch>
        </p:blipFill>
        <p:spPr>
          <a:xfrm>
            <a:off x="828675" y="1041109"/>
            <a:ext cx="10534650" cy="5156781"/>
          </a:xfrm>
          <a:prstGeom prst="rect">
            <a:avLst/>
          </a:prstGeom>
        </p:spPr>
      </p:pic>
    </p:spTree>
    <p:extLst>
      <p:ext uri="{BB962C8B-B14F-4D97-AF65-F5344CB8AC3E}">
        <p14:creationId xmlns:p14="http://schemas.microsoft.com/office/powerpoint/2010/main" val="2012150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8" y="304448"/>
            <a:ext cx="8644731" cy="400110"/>
          </a:xfrm>
          <a:prstGeom prst="rect">
            <a:avLst/>
          </a:prstGeom>
          <a:solidFill>
            <a:schemeClr val="bg1"/>
          </a:solidFill>
        </p:spPr>
        <p:txBody>
          <a:bodyPr wrap="square" rtlCol="0">
            <a:spAutoFit/>
          </a:bodyPr>
          <a:lstStyle/>
          <a:p>
            <a:r>
              <a:rPr lang="en-US" sz="2000" dirty="0"/>
              <a:t>This is our  Seventh Game Uploaded on our website also known as PING-PONG GAME.</a:t>
            </a:r>
          </a:p>
        </p:txBody>
      </p:sp>
      <p:pic>
        <p:nvPicPr>
          <p:cNvPr id="4" name="Picture 3">
            <a:extLst>
              <a:ext uri="{FF2B5EF4-FFF2-40B4-BE49-F238E27FC236}">
                <a16:creationId xmlns:a16="http://schemas.microsoft.com/office/drawing/2014/main" id="{2ABC015E-28B0-4692-B355-8CF5CADD2782}"/>
              </a:ext>
            </a:extLst>
          </p:cNvPr>
          <p:cNvPicPr>
            <a:picLocks noChangeAspect="1"/>
          </p:cNvPicPr>
          <p:nvPr/>
        </p:nvPicPr>
        <p:blipFill>
          <a:blip r:embed="rId2"/>
          <a:stretch>
            <a:fillRect/>
          </a:stretch>
        </p:blipFill>
        <p:spPr>
          <a:xfrm>
            <a:off x="2468565" y="959906"/>
            <a:ext cx="7254869" cy="4938188"/>
          </a:xfrm>
          <a:prstGeom prst="rect">
            <a:avLst/>
          </a:prstGeom>
        </p:spPr>
      </p:pic>
    </p:spTree>
    <p:extLst>
      <p:ext uri="{BB962C8B-B14F-4D97-AF65-F5344CB8AC3E}">
        <p14:creationId xmlns:p14="http://schemas.microsoft.com/office/powerpoint/2010/main" val="3481242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8" y="304448"/>
            <a:ext cx="8644731" cy="400110"/>
          </a:xfrm>
          <a:prstGeom prst="rect">
            <a:avLst/>
          </a:prstGeom>
          <a:solidFill>
            <a:schemeClr val="bg1"/>
          </a:solidFill>
        </p:spPr>
        <p:txBody>
          <a:bodyPr wrap="square" rtlCol="0">
            <a:spAutoFit/>
          </a:bodyPr>
          <a:lstStyle/>
          <a:p>
            <a:r>
              <a:rPr lang="en-US" sz="2000" dirty="0"/>
              <a:t>This is our Eight Game Uploaded on our website also known as MAZE GAME.</a:t>
            </a:r>
          </a:p>
        </p:txBody>
      </p:sp>
      <p:pic>
        <p:nvPicPr>
          <p:cNvPr id="5" name="Picture 4">
            <a:extLst>
              <a:ext uri="{FF2B5EF4-FFF2-40B4-BE49-F238E27FC236}">
                <a16:creationId xmlns:a16="http://schemas.microsoft.com/office/drawing/2014/main" id="{9941C324-52CB-48DD-8E7D-7B188B599A0C}"/>
              </a:ext>
            </a:extLst>
          </p:cNvPr>
          <p:cNvPicPr>
            <a:picLocks noChangeAspect="1"/>
          </p:cNvPicPr>
          <p:nvPr/>
        </p:nvPicPr>
        <p:blipFill>
          <a:blip r:embed="rId2"/>
          <a:stretch>
            <a:fillRect/>
          </a:stretch>
        </p:blipFill>
        <p:spPr>
          <a:xfrm>
            <a:off x="2858054" y="867236"/>
            <a:ext cx="6401355" cy="5552887"/>
          </a:xfrm>
          <a:prstGeom prst="rect">
            <a:avLst/>
          </a:prstGeom>
        </p:spPr>
      </p:pic>
    </p:spTree>
    <p:extLst>
      <p:ext uri="{BB962C8B-B14F-4D97-AF65-F5344CB8AC3E}">
        <p14:creationId xmlns:p14="http://schemas.microsoft.com/office/powerpoint/2010/main" val="334333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988816"/>
            <a:ext cx="10940143" cy="3888372"/>
          </a:xfrm>
          <a:prstGeom prst="rect">
            <a:avLst/>
          </a:prstGeom>
        </p:spPr>
        <p:txBody>
          <a:bodyPr wrap="square">
            <a:spAutoFit/>
          </a:bodyPr>
          <a:lstStyle/>
          <a:p>
            <a:pPr>
              <a:lnSpc>
                <a:spcPct val="150000"/>
              </a:lnSpc>
            </a:pPr>
            <a:r>
              <a:rPr lang="en-US" sz="2800" b="1" dirty="0">
                <a:latin typeface="Century Gothic" pitchFamily="34" charset="0"/>
                <a:ea typeface="Verdana" pitchFamily="34" charset="0"/>
              </a:rPr>
              <a:t>Link for the code: </a:t>
            </a:r>
            <a:br>
              <a:rPr lang="en-IN" sz="2800" dirty="0">
                <a:latin typeface="Century Gothic" pitchFamily="34" charset="0"/>
                <a:ea typeface="Verdana" pitchFamily="34" charset="0"/>
              </a:rPr>
            </a:br>
            <a:r>
              <a:rPr lang="en-IN" sz="2800" dirty="0">
                <a:latin typeface="Century Gothic" pitchFamily="34" charset="0"/>
                <a:ea typeface="Verdana" pitchFamily="34" charset="0"/>
              </a:rPr>
              <a:t>https://github.com/Mradul-06/ScriptingLanguage_Javascript_Project_layout</a:t>
            </a:r>
            <a:endParaRPr lang="en-US" sz="2800" u="sng" dirty="0">
              <a:latin typeface="Century Gothic" pitchFamily="34" charset="0"/>
              <a:ea typeface="Verdana" pitchFamily="34" charset="0"/>
            </a:endParaRPr>
          </a:p>
          <a:p>
            <a:pPr>
              <a:lnSpc>
                <a:spcPct val="150000"/>
              </a:lnSpc>
            </a:pPr>
            <a:br>
              <a:rPr lang="en-US" sz="2800" u="sng" dirty="0">
                <a:latin typeface="Century Gothic" pitchFamily="34" charset="0"/>
                <a:ea typeface="Verdana" pitchFamily="34" charset="0"/>
              </a:rPr>
            </a:br>
            <a:r>
              <a:rPr lang="en-US" sz="2800" b="1" dirty="0">
                <a:latin typeface="Century Gothic" pitchFamily="34" charset="0"/>
                <a:ea typeface="Verdana" pitchFamily="34" charset="0"/>
              </a:rPr>
              <a:t>Link for the Gaming Website:</a:t>
            </a:r>
            <a:br>
              <a:rPr lang="en-IN" sz="2800" dirty="0">
                <a:latin typeface="Century Gothic" pitchFamily="34" charset="0"/>
                <a:ea typeface="Verdana" pitchFamily="34" charset="0"/>
              </a:rPr>
            </a:br>
            <a:r>
              <a:rPr lang="en-US" sz="2800" u="sng" dirty="0">
                <a:latin typeface="Century Gothic" pitchFamily="34" charset="0"/>
                <a:ea typeface="Verdana" pitchFamily="34" charset="0"/>
              </a:rPr>
              <a:t>https://slproject.netlify.app/</a:t>
            </a:r>
            <a:endParaRPr lang="en-IN" sz="3200" dirty="0">
              <a:latin typeface="Century Gothic" pitchFamily="34" charset="0"/>
              <a:ea typeface="Verdana" pitchFamily="34" charset="0"/>
            </a:endParaRPr>
          </a:p>
        </p:txBody>
      </p:sp>
    </p:spTree>
    <p:extLst>
      <p:ext uri="{BB962C8B-B14F-4D97-AF65-F5344CB8AC3E}">
        <p14:creationId xmlns:p14="http://schemas.microsoft.com/office/powerpoint/2010/main" val="424425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A1B144-E224-410A-9B10-54996AF159CA}"/>
              </a:ext>
            </a:extLst>
          </p:cNvPr>
          <p:cNvSpPr txBox="1"/>
          <p:nvPr/>
        </p:nvSpPr>
        <p:spPr>
          <a:xfrm>
            <a:off x="1484243" y="2090172"/>
            <a:ext cx="9223513" cy="267765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future improvements can be made in certain areas of the project. There is scope for extending the project to incorporate more features by including more games with multiplayer option. Advanced messaging system with notification, etc. The process model selected is Agile model, so that the new options can be implemented to the same design in later point of time. The updating of the application is an important feature of agile process model designs.</a:t>
            </a:r>
            <a:endParaRPr lang="en-IN"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231A228-C57D-4190-B5B9-095C840732D2}"/>
              </a:ext>
            </a:extLst>
          </p:cNvPr>
          <p:cNvSpPr txBox="1"/>
          <p:nvPr/>
        </p:nvSpPr>
        <p:spPr>
          <a:xfrm>
            <a:off x="99392" y="521959"/>
            <a:ext cx="11993216"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Conclusion</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5780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880" y="2411577"/>
            <a:ext cx="8380628" cy="1862048"/>
          </a:xfrm>
          <a:prstGeom prst="rect">
            <a:avLst/>
          </a:prstGeom>
        </p:spPr>
        <p:txBody>
          <a:bodyPr wrap="none">
            <a:spAutoFit/>
          </a:bodyPr>
          <a:lstStyle/>
          <a:p>
            <a:r>
              <a:rPr lang="en-IN" sz="11500" dirty="0">
                <a:solidFill>
                  <a:srgbClr val="FF0000"/>
                </a:solidFill>
                <a:latin typeface="Century" pitchFamily="18" charset="0"/>
              </a:rPr>
              <a:t> Thank You!</a:t>
            </a:r>
            <a:endParaRPr lang="en-US" sz="11500" dirty="0">
              <a:latin typeface="Century" pitchFamily="18" charset="0"/>
            </a:endParaRPr>
          </a:p>
        </p:txBody>
      </p:sp>
    </p:spTree>
    <p:extLst>
      <p:ext uri="{BB962C8B-B14F-4D97-AF65-F5344CB8AC3E}">
        <p14:creationId xmlns:p14="http://schemas.microsoft.com/office/powerpoint/2010/main" val="4779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B4C46-26E3-4086-BA3F-4BCE3F0E33DD}"/>
              </a:ext>
            </a:extLst>
          </p:cNvPr>
          <p:cNvSpPr txBox="1"/>
          <p:nvPr/>
        </p:nvSpPr>
        <p:spPr>
          <a:xfrm>
            <a:off x="1669774" y="2252870"/>
            <a:ext cx="8998226" cy="3046988"/>
          </a:xfrm>
          <a:prstGeom prst="rect">
            <a:avLst/>
          </a:prstGeom>
          <a:noFill/>
        </p:spPr>
        <p:txBody>
          <a:bodyPr wrap="square" rtlCol="0">
            <a:spAutoFit/>
          </a:bodyPr>
          <a:lstStyle/>
          <a:p>
            <a:pPr algn="just"/>
            <a:r>
              <a:rPr lang="en-US" sz="2400" dirty="0"/>
              <a:t>This project is aimed at developing a website for online gaming. The Online Gaming Zone provides an easy interface that would let the users to access the pool of various online web games. It provides the user more pleasure and gladdening his mind by playing these games without any download or any installation in users physical memory. It also provides users to interact with any game as it is open source website with no encryption done till now. Users can play and access these games in any physical device with different configurations. Basically, the website consists of many games.</a:t>
            </a:r>
            <a:endParaRPr lang="en-IN" sz="2400" dirty="0"/>
          </a:p>
        </p:txBody>
      </p:sp>
      <p:sp>
        <p:nvSpPr>
          <p:cNvPr id="3" name="TextBox 2">
            <a:extLst>
              <a:ext uri="{FF2B5EF4-FFF2-40B4-BE49-F238E27FC236}">
                <a16:creationId xmlns:a16="http://schemas.microsoft.com/office/drawing/2014/main" id="{742BD9ED-7D4A-4890-A8E4-45D6EDFC5897}"/>
              </a:ext>
            </a:extLst>
          </p:cNvPr>
          <p:cNvSpPr txBox="1"/>
          <p:nvPr/>
        </p:nvSpPr>
        <p:spPr>
          <a:xfrm>
            <a:off x="99392" y="521959"/>
            <a:ext cx="11993216"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0957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8E5B6B-0905-4B1E-B6D0-ED233F9FDFEB}"/>
              </a:ext>
            </a:extLst>
          </p:cNvPr>
          <p:cNvSpPr txBox="1"/>
          <p:nvPr/>
        </p:nvSpPr>
        <p:spPr>
          <a:xfrm>
            <a:off x="2024109" y="2396971"/>
            <a:ext cx="7865615"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FA70756F-56F3-4612-8C97-DE44E42A9FF7}"/>
              </a:ext>
            </a:extLst>
          </p:cNvPr>
          <p:cNvSpPr txBox="1"/>
          <p:nvPr/>
        </p:nvSpPr>
        <p:spPr>
          <a:xfrm>
            <a:off x="888656" y="2631435"/>
            <a:ext cx="8664040" cy="2308324"/>
          </a:xfrm>
          <a:prstGeom prst="rect">
            <a:avLst/>
          </a:prstGeom>
          <a:noFill/>
        </p:spPr>
        <p:txBody>
          <a:bodyPr wrap="square" rtlCol="0">
            <a:spAutoFit/>
          </a:bodyPr>
          <a:lstStyle/>
          <a:p>
            <a:pPr algn="just">
              <a:lnSpc>
                <a:spcPct val="150000"/>
              </a:lnSpc>
            </a:pPr>
            <a:r>
              <a:rPr lang="en-US" sz="2400" dirty="0">
                <a:latin typeface="Calibri" pitchFamily="34" charset="0"/>
                <a:cs typeface="Calibri" pitchFamily="34" charset="0"/>
              </a:rPr>
              <a:t>We are creating “A real-time Live Online Gaming website.” </a:t>
            </a:r>
          </a:p>
          <a:p>
            <a:pPr algn="just">
              <a:lnSpc>
                <a:spcPct val="150000"/>
              </a:lnSpc>
            </a:pPr>
            <a:r>
              <a:rPr lang="en-US" sz="2400" dirty="0">
                <a:latin typeface="Calibri" pitchFamily="34" charset="0"/>
                <a:cs typeface="Calibri" pitchFamily="34" charset="0"/>
              </a:rPr>
              <a:t>The problem statement is to propose a system that is meant to give more easiness to the users that they can easily access to the games. </a:t>
            </a:r>
          </a:p>
          <a:p>
            <a:pPr algn="just">
              <a:lnSpc>
                <a:spcPct val="150000"/>
              </a:lnSpc>
            </a:pPr>
            <a:r>
              <a:rPr lang="en-US" sz="2400" dirty="0">
                <a:latin typeface="Calibri" pitchFamily="34" charset="0"/>
                <a:cs typeface="Calibri" pitchFamily="34" charset="0"/>
              </a:rPr>
              <a:t>Also, to provide various games options for a user</a:t>
            </a:r>
            <a:endParaRPr lang="en-US" sz="2400" kern="800" dirty="0">
              <a:latin typeface="Calibri" pitchFamily="34" charset="0"/>
              <a:cs typeface="Calibri" pitchFamily="34" charset="0"/>
            </a:endParaRPr>
          </a:p>
        </p:txBody>
      </p:sp>
      <p:sp>
        <p:nvSpPr>
          <p:cNvPr id="7" name="Title 1">
            <a:extLst>
              <a:ext uri="{FF2B5EF4-FFF2-40B4-BE49-F238E27FC236}">
                <a16:creationId xmlns:a16="http://schemas.microsoft.com/office/drawing/2014/main" id="{42064CFD-C838-4650-819A-F53A3B2F122D}"/>
              </a:ext>
            </a:extLst>
          </p:cNvPr>
          <p:cNvSpPr txBox="1">
            <a:spLocks/>
          </p:cNvSpPr>
          <p:nvPr/>
        </p:nvSpPr>
        <p:spPr>
          <a:xfrm>
            <a:off x="-1330615" y="125813"/>
            <a:ext cx="9692640" cy="949414"/>
          </a:xfrm>
          <a:prstGeom prst="rect">
            <a:avLst/>
          </a:prstGeom>
          <a:effectLst>
            <a:outerShdw blurRad="50800" dist="38100" algn="l" rotWithShape="0">
              <a:prstClr val="black">
                <a:alpha val="40000"/>
              </a:prstClr>
            </a:outerShdw>
          </a:effectLst>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54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PROBLEM STATEMENT</a:t>
            </a:r>
          </a:p>
        </p:txBody>
      </p:sp>
      <p:sp>
        <p:nvSpPr>
          <p:cNvPr id="8" name="Rectangle 7"/>
          <p:cNvSpPr/>
          <p:nvPr/>
        </p:nvSpPr>
        <p:spPr>
          <a:xfrm rot="21353644">
            <a:off x="3046756" y="1287541"/>
            <a:ext cx="5953672" cy="646331"/>
          </a:xfrm>
          <a:prstGeom prst="rect">
            <a:avLst/>
          </a:prstGeom>
          <a:noFill/>
        </p:spPr>
        <p:txBody>
          <a:bodyPr wrap="square" lIns="91440" tIns="45720" rIns="91440" bIns="45720">
            <a:spAutoFit/>
            <a:scene3d>
              <a:camera prst="obliqueBottomLef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600" b="1" cap="all" spc="0" dirty="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What are w</a:t>
            </a:r>
            <a:r>
              <a:rPr lang="en-US" sz="3600" b="1" cap="all" spc="0" dirty="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glow rad="63500">
                    <a:srgbClr val="FF0000">
                      <a:alpha val="40000"/>
                    </a:srgbClr>
                  </a:glow>
                  <a:outerShdw blurRad="19685" sx="1000" sy="1000" algn="tl" rotWithShape="0">
                    <a:schemeClr val="accent1">
                      <a:satMod val="130000"/>
                      <a:alpha val="0"/>
                    </a:schemeClr>
                  </a:outerShdw>
                  <a:reflection blurRad="6350" stA="22000" endPos="85000" dist="29997" dir="5400000" sy="-100000" algn="bl" rotWithShape="0"/>
                </a:effectLst>
              </a:rPr>
              <a:t>e</a:t>
            </a:r>
            <a:r>
              <a:rPr lang="en-US" sz="3600" b="1" cap="all" spc="0" dirty="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 creating</a:t>
            </a:r>
          </a:p>
        </p:txBody>
      </p:sp>
      <p:pic>
        <p:nvPicPr>
          <p:cNvPr id="9" name="Picture 9"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87038">
            <a:off x="9666251" y="301379"/>
            <a:ext cx="1731254" cy="1731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024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709EF9-82EA-41B8-82EF-A0FA14399069}"/>
              </a:ext>
            </a:extLst>
          </p:cNvPr>
          <p:cNvSpPr txBox="1">
            <a:spLocks/>
          </p:cNvSpPr>
          <p:nvPr/>
        </p:nvSpPr>
        <p:spPr>
          <a:xfrm>
            <a:off x="955554" y="697687"/>
            <a:ext cx="6159146" cy="1010598"/>
          </a:xfrm>
          <a:prstGeom prst="rect">
            <a:avLst/>
          </a:prstGeom>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What is the Idea ?</a:t>
            </a:r>
          </a:p>
        </p:txBody>
      </p:sp>
      <p:sp>
        <p:nvSpPr>
          <p:cNvPr id="7" name="Content Placeholder 2">
            <a:extLst>
              <a:ext uri="{FF2B5EF4-FFF2-40B4-BE49-F238E27FC236}">
                <a16:creationId xmlns:a16="http://schemas.microsoft.com/office/drawing/2014/main" id="{AE70D742-5670-4AD7-B925-3D488F3E8B7C}"/>
              </a:ext>
            </a:extLst>
          </p:cNvPr>
          <p:cNvSpPr txBox="1">
            <a:spLocks/>
          </p:cNvSpPr>
          <p:nvPr/>
        </p:nvSpPr>
        <p:spPr>
          <a:xfrm>
            <a:off x="563880" y="2225282"/>
            <a:ext cx="10012680" cy="409931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60000"/>
              </a:lnSpc>
              <a:buNone/>
            </a:pPr>
            <a:r>
              <a:rPr lang="en-US" sz="2400" dirty="0"/>
              <a:t>In today’s era, we all are aware of our daily changing requirements and the need to entertain as in this world of full of tasks and jobs.</a:t>
            </a:r>
          </a:p>
          <a:p>
            <a:pPr marL="0" indent="0" algn="just">
              <a:lnSpc>
                <a:spcPct val="160000"/>
              </a:lnSpc>
              <a:buNone/>
            </a:pPr>
            <a:r>
              <a:rPr lang="en-US" sz="2400" dirty="0"/>
              <a:t>Online Gaming via this interface make us elevate from being digitally literate to digitally fluent, collaborate using appropriate virtual tools and system and that are cost-effective and environment friendly too. So, putting our efforts into this application, we are going to create “Games </a:t>
            </a:r>
            <a:r>
              <a:rPr lang="en-US" sz="2400" dirty="0" err="1"/>
              <a:t>Khelo</a:t>
            </a:r>
            <a:r>
              <a:rPr lang="en-US" sz="2400" dirty="0"/>
              <a:t>”. </a:t>
            </a:r>
            <a:endParaRPr lang="en-IN" sz="2400" dirty="0">
              <a:latin typeface="Calibri" pitchFamily="34" charset="0"/>
              <a:cs typeface="Calibri" pitchFamily="34" charset="0"/>
            </a:endParaRPr>
          </a:p>
        </p:txBody>
      </p:sp>
      <p:pic>
        <p:nvPicPr>
          <p:cNvPr id="8" name="Picture 2" descr="C:\Users\This pc\Downloads\kisspng-vector-graphics-idea-illustration-invention-incand-95-lightbulb-brain-clipart-light-bulb-idea-cli-5c009d7b02a464.55183037154354418701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77600">
            <a:off x="9779019" y="432408"/>
            <a:ext cx="1942412" cy="154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7054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01E2FB-9D83-4794-A93F-444304264D4D}"/>
              </a:ext>
            </a:extLst>
          </p:cNvPr>
          <p:cNvSpPr txBox="1">
            <a:spLocks/>
          </p:cNvSpPr>
          <p:nvPr/>
        </p:nvSpPr>
        <p:spPr>
          <a:xfrm>
            <a:off x="615733" y="122555"/>
            <a:ext cx="7613867" cy="1325562"/>
          </a:xfrm>
          <a:prstGeom prst="rect">
            <a:avLst/>
          </a:prstGeom>
        </p:spPr>
        <p:txBody>
          <a:bodyPr>
            <a:normAutofit fontScale="925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Motivation Behind.…</a:t>
            </a:r>
          </a:p>
        </p:txBody>
      </p:sp>
      <p:sp>
        <p:nvSpPr>
          <p:cNvPr id="7" name="Content Placeholder 2">
            <a:extLst>
              <a:ext uri="{FF2B5EF4-FFF2-40B4-BE49-F238E27FC236}">
                <a16:creationId xmlns:a16="http://schemas.microsoft.com/office/drawing/2014/main" id="{1C1F4844-7EB8-4377-B992-4B1792B7C189}"/>
              </a:ext>
            </a:extLst>
          </p:cNvPr>
          <p:cNvSpPr txBox="1">
            <a:spLocks/>
          </p:cNvSpPr>
          <p:nvPr/>
        </p:nvSpPr>
        <p:spPr>
          <a:xfrm>
            <a:off x="524293" y="1234757"/>
            <a:ext cx="10177145" cy="347472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50000"/>
              </a:lnSpc>
              <a:buNone/>
            </a:pPr>
            <a:r>
              <a:rPr lang="en-US" sz="2400" dirty="0"/>
              <a:t>Gaming gives relaxation and enjoyment to every user. In this busy world, gaming is the solution to release the depression and tension. Social networking with gaming is a nice combo for any user who feels relaxed in playing games. The requirements specified in this document will be used for designing all the aspects and components of the game. The document will be updated as the requirements grow and change over the design and development process. </a:t>
            </a:r>
            <a:endParaRPr lang="en-IN" sz="2400" dirty="0">
              <a:latin typeface="Calibri" pitchFamily="34" charset="0"/>
              <a:cs typeface="Calibri" pitchFamily="34" charset="0"/>
            </a:endParaRPr>
          </a:p>
        </p:txBody>
      </p:sp>
      <p:sp>
        <p:nvSpPr>
          <p:cNvPr id="8" name="AutoShape 2" descr="Motivation: a driving force for learning engagement | Knowledge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 descr="C:\Users\This pc\Desktop\motivation_oct2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0999">
            <a:off x="8443612" y="4341272"/>
            <a:ext cx="2804160" cy="164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558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8385-583D-49D2-B1E6-976EE8CBD744}"/>
              </a:ext>
            </a:extLst>
          </p:cNvPr>
          <p:cNvSpPr>
            <a:spLocks noGrp="1"/>
          </p:cNvSpPr>
          <p:nvPr>
            <p:ph type="title"/>
          </p:nvPr>
        </p:nvSpPr>
        <p:spPr>
          <a:xfrm>
            <a:off x="1261872" y="552191"/>
            <a:ext cx="9418320" cy="1240299"/>
          </a:xfrm>
        </p:spPr>
        <p:txBody>
          <a:bodyPr>
            <a:normAutofit/>
          </a:bodyPr>
          <a:lstStyle/>
          <a:p>
            <a:r>
              <a:rPr lang="en-IN" sz="5000" b="1" cap="none" dirty="0">
                <a:solidFill>
                  <a:srgbClr val="00B0F0"/>
                </a:solidFill>
                <a:effectLst>
                  <a:outerShdw blurRad="38100" dist="38100" dir="2700000" algn="tl">
                    <a:srgbClr val="000000">
                      <a:alpha val="43137"/>
                    </a:srgbClr>
                  </a:outerShdw>
                </a:effectLst>
              </a:rPr>
              <a:t>Technologies Used </a:t>
            </a:r>
          </a:p>
        </p:txBody>
      </p:sp>
      <p:sp>
        <p:nvSpPr>
          <p:cNvPr id="3" name="Text Placeholder 2">
            <a:extLst>
              <a:ext uri="{FF2B5EF4-FFF2-40B4-BE49-F238E27FC236}">
                <a16:creationId xmlns:a16="http://schemas.microsoft.com/office/drawing/2014/main" id="{FC183276-9EA9-49E9-BB8C-8DF605E20724}"/>
              </a:ext>
            </a:extLst>
          </p:cNvPr>
          <p:cNvSpPr>
            <a:spLocks noGrp="1"/>
          </p:cNvSpPr>
          <p:nvPr>
            <p:ph type="body" idx="1"/>
          </p:nvPr>
        </p:nvSpPr>
        <p:spPr>
          <a:xfrm>
            <a:off x="835152" y="2118360"/>
            <a:ext cx="8994936" cy="2662399"/>
          </a:xfrm>
        </p:spPr>
        <p:txBody>
          <a:bodyPr>
            <a:normAutofit fontScale="85000" lnSpcReduction="20000"/>
          </a:bodyPr>
          <a:lstStyle/>
          <a:p>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For the completion of the task the following Web-languages and scripts have been used: </a:t>
            </a:r>
          </a:p>
          <a:p>
            <a:endParaRPr lang="en-US" sz="2000" dirty="0">
              <a:solidFill>
                <a:schemeClr val="tx1"/>
              </a:solidFill>
            </a:endParaRPr>
          </a:p>
          <a:p>
            <a:pPr marL="285750" indent="-285750">
              <a:buFont typeface="Wingdings" pitchFamily="2" charset="2"/>
              <a:buChar char="Ø"/>
            </a:pPr>
            <a:r>
              <a:rPr lang="en-US" sz="2000" dirty="0">
                <a:solidFill>
                  <a:schemeClr val="tx1"/>
                </a:solidFill>
              </a:rPr>
              <a:t>HTML </a:t>
            </a:r>
          </a:p>
          <a:p>
            <a:pPr marL="285750" indent="-285750">
              <a:buFont typeface="Wingdings" pitchFamily="2" charset="2"/>
              <a:buChar char="Ø"/>
            </a:pPr>
            <a:r>
              <a:rPr lang="en-US" sz="2000" dirty="0">
                <a:solidFill>
                  <a:schemeClr val="tx1"/>
                </a:solidFill>
              </a:rPr>
              <a:t>CSS</a:t>
            </a:r>
          </a:p>
          <a:p>
            <a:pPr marL="285750" indent="-285750">
              <a:buFont typeface="Wingdings" pitchFamily="2" charset="2"/>
              <a:buChar char="Ø"/>
            </a:pPr>
            <a:r>
              <a:rPr lang="en-US" sz="2000" dirty="0">
                <a:solidFill>
                  <a:schemeClr val="tx1"/>
                </a:solidFill>
              </a:rPr>
              <a:t>JavaScript</a:t>
            </a:r>
          </a:p>
          <a:p>
            <a:pPr marL="285750" indent="-285750">
              <a:buFont typeface="Wingdings" pitchFamily="2" charset="2"/>
              <a:buChar char="Ø"/>
            </a:pPr>
            <a:r>
              <a:rPr lang="en-US" sz="2000" dirty="0">
                <a:solidFill>
                  <a:schemeClr val="tx1"/>
                </a:solidFill>
              </a:rPr>
              <a:t>PHP</a:t>
            </a:r>
          </a:p>
          <a:p>
            <a:pPr marL="285750" indent="-285750">
              <a:buFont typeface="Wingdings" pitchFamily="2" charset="2"/>
              <a:buChar char="Ø"/>
            </a:pPr>
            <a:r>
              <a:rPr lang="en-US" sz="2000" dirty="0">
                <a:solidFill>
                  <a:schemeClr val="tx1"/>
                </a:solidFill>
              </a:rPr>
              <a:t>MySQL</a:t>
            </a:r>
          </a:p>
          <a:p>
            <a:pPr marL="285750" indent="-285750">
              <a:buFont typeface="Wingdings" pitchFamily="2" charset="2"/>
              <a:buChar char="Ø"/>
            </a:pPr>
            <a:endParaRPr lang="en-US" sz="2000" dirty="0">
              <a:solidFill>
                <a:schemeClr val="tx1"/>
              </a:solidFill>
            </a:endParaRPr>
          </a:p>
          <a:p>
            <a:pPr marL="285750" indent="-285750">
              <a:buFont typeface="Wingdings" pitchFamily="2" charset="2"/>
              <a:buChar char="Ø"/>
            </a:pPr>
            <a:endParaRPr lang="en-US" sz="2000" dirty="0">
              <a:solidFill>
                <a:schemeClr val="tx1"/>
              </a:solidFill>
            </a:endParaRPr>
          </a:p>
        </p:txBody>
      </p:sp>
      <p:sp>
        <p:nvSpPr>
          <p:cNvPr id="4" name="AutoShape 2" descr="Top skills a full stack developer should ha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391" y="3041853"/>
            <a:ext cx="4189697" cy="27990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8225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B476-C2CA-4E7C-9579-D02B57DF7745}"/>
              </a:ext>
            </a:extLst>
          </p:cNvPr>
          <p:cNvSpPr>
            <a:spLocks noGrp="1"/>
          </p:cNvSpPr>
          <p:nvPr>
            <p:ph type="title"/>
          </p:nvPr>
        </p:nvSpPr>
        <p:spPr>
          <a:xfrm>
            <a:off x="1069759" y="294474"/>
            <a:ext cx="9153233" cy="1149747"/>
          </a:xfrm>
        </p:spPr>
        <p:txBody>
          <a:bodyPr>
            <a:normAutofit/>
          </a:bodyPr>
          <a:lstStyle/>
          <a:p>
            <a:r>
              <a:rPr lang="en-IN" sz="5000" b="1" dirty="0">
                <a:solidFill>
                  <a:srgbClr val="00B0F0"/>
                </a:solidFill>
                <a:effectLst>
                  <a:outerShdw blurRad="38100" dist="38100" dir="2700000" algn="tl">
                    <a:srgbClr val="000000">
                      <a:alpha val="43137"/>
                    </a:srgbClr>
                  </a:outerShdw>
                </a:effectLst>
                <a:cs typeface="Arial" pitchFamily="34" charset="0"/>
              </a:rPr>
              <a:t>HTML</a:t>
            </a:r>
          </a:p>
        </p:txBody>
      </p:sp>
      <p:sp>
        <p:nvSpPr>
          <p:cNvPr id="3" name="Text Placeholder 2">
            <a:extLst>
              <a:ext uri="{FF2B5EF4-FFF2-40B4-BE49-F238E27FC236}">
                <a16:creationId xmlns:a16="http://schemas.microsoft.com/office/drawing/2014/main" id="{22E9FEC9-0CDC-4C33-ADBF-8F7BBFEA704F}"/>
              </a:ext>
            </a:extLst>
          </p:cNvPr>
          <p:cNvSpPr>
            <a:spLocks noGrp="1"/>
          </p:cNvSpPr>
          <p:nvPr>
            <p:ph type="body" idx="1"/>
          </p:nvPr>
        </p:nvSpPr>
        <p:spPr>
          <a:xfrm>
            <a:off x="336429" y="1544127"/>
            <a:ext cx="11395496" cy="5167223"/>
          </a:xfrm>
        </p:spPr>
        <p:txBody>
          <a:bodyPr>
            <a:normAutofit/>
          </a:bodyPr>
          <a:lstStyle/>
          <a:p>
            <a:r>
              <a:rPr lang="en-US" b="1" dirty="0">
                <a:solidFill>
                  <a:schemeClr val="tx1"/>
                </a:solidFill>
                <a:latin typeface="Calibri" pitchFamily="34" charset="0"/>
                <a:cs typeface="Calibri" pitchFamily="34" charset="0"/>
              </a:rPr>
              <a:t>HTML stands for </a:t>
            </a:r>
            <a:r>
              <a:rPr lang="en-US" b="1" u="sng" dirty="0">
                <a:solidFill>
                  <a:schemeClr val="tx1"/>
                </a:solidFill>
                <a:latin typeface="Calibri" pitchFamily="34" charset="0"/>
                <a:cs typeface="Calibri" pitchFamily="34" charset="0"/>
              </a:rPr>
              <a:t>H</a:t>
            </a:r>
            <a:r>
              <a:rPr lang="en-US" b="1" dirty="0">
                <a:solidFill>
                  <a:schemeClr val="tx1"/>
                </a:solidFill>
                <a:latin typeface="Calibri" pitchFamily="34" charset="0"/>
                <a:cs typeface="Calibri" pitchFamily="34" charset="0"/>
              </a:rPr>
              <a:t>yper</a:t>
            </a:r>
            <a:r>
              <a:rPr lang="en-US" b="1" u="sng" dirty="0">
                <a:solidFill>
                  <a:schemeClr val="tx1"/>
                </a:solidFill>
                <a:latin typeface="Calibri" pitchFamily="34" charset="0"/>
                <a:cs typeface="Calibri" pitchFamily="34" charset="0"/>
              </a:rPr>
              <a:t>t</a:t>
            </a:r>
            <a:r>
              <a:rPr lang="en-US" b="1" dirty="0">
                <a:solidFill>
                  <a:schemeClr val="tx1"/>
                </a:solidFill>
                <a:latin typeface="Calibri" pitchFamily="34" charset="0"/>
                <a:cs typeface="Calibri" pitchFamily="34" charset="0"/>
              </a:rPr>
              <a:t>ext </a:t>
            </a:r>
            <a:r>
              <a:rPr lang="en-US" b="1" u="sng" dirty="0">
                <a:solidFill>
                  <a:schemeClr val="tx1"/>
                </a:solidFill>
                <a:latin typeface="Calibri" pitchFamily="34" charset="0"/>
                <a:cs typeface="Calibri" pitchFamily="34" charset="0"/>
              </a:rPr>
              <a:t>M</a:t>
            </a:r>
            <a:r>
              <a:rPr lang="en-US" b="1" dirty="0">
                <a:solidFill>
                  <a:schemeClr val="tx1"/>
                </a:solidFill>
                <a:latin typeface="Calibri" pitchFamily="34" charset="0"/>
                <a:cs typeface="Calibri" pitchFamily="34" charset="0"/>
              </a:rPr>
              <a:t>arkup </a:t>
            </a:r>
            <a:r>
              <a:rPr lang="en-US" b="1" u="sng" dirty="0">
                <a:solidFill>
                  <a:schemeClr val="tx1"/>
                </a:solidFill>
                <a:latin typeface="Calibri" pitchFamily="34" charset="0"/>
                <a:cs typeface="Calibri" pitchFamily="34" charset="0"/>
              </a:rPr>
              <a:t>L</a:t>
            </a:r>
            <a:r>
              <a:rPr lang="en-US" b="1" dirty="0">
                <a:solidFill>
                  <a:schemeClr val="tx1"/>
                </a:solidFill>
                <a:latin typeface="Calibri" pitchFamily="34" charset="0"/>
                <a:cs typeface="Calibri" pitchFamily="34" charset="0"/>
              </a:rPr>
              <a:t>anguage, and </a:t>
            </a:r>
          </a:p>
          <a:p>
            <a:r>
              <a:rPr lang="en-US" b="1" dirty="0">
                <a:solidFill>
                  <a:schemeClr val="tx1"/>
                </a:solidFill>
                <a:latin typeface="Calibri" pitchFamily="34" charset="0"/>
                <a:cs typeface="Calibri" pitchFamily="34" charset="0"/>
              </a:rPr>
              <a:t>it is the most widely used language to write Web Pages.</a:t>
            </a:r>
          </a:p>
          <a:p>
            <a:r>
              <a:rPr lang="en-US" b="1" dirty="0">
                <a:solidFill>
                  <a:schemeClr val="tx1"/>
                </a:solidFill>
                <a:latin typeface="Calibri" pitchFamily="34" charset="0"/>
                <a:cs typeface="Calibri" pitchFamily="34" charset="0"/>
              </a:rPr>
              <a:t>Hypertext refers to the way in which HTML documents are linked together. </a:t>
            </a:r>
          </a:p>
          <a:p>
            <a:r>
              <a:rPr lang="en-US" b="1" dirty="0">
                <a:solidFill>
                  <a:schemeClr val="tx1"/>
                </a:solidFill>
                <a:latin typeface="Calibri" pitchFamily="34" charset="0"/>
                <a:cs typeface="Calibri" pitchFamily="34" charset="0"/>
              </a:rPr>
              <a:t>Thus, the link available on a webpage is called Hypertext.</a:t>
            </a:r>
          </a:p>
          <a:p>
            <a:r>
              <a:rPr lang="en-US" b="1" dirty="0">
                <a:solidFill>
                  <a:schemeClr val="tx1"/>
                </a:solidFill>
                <a:latin typeface="Calibri" pitchFamily="34" charset="0"/>
                <a:cs typeface="Calibri" pitchFamily="34" charset="0"/>
              </a:rPr>
              <a:t>As its name suggests, HTML is a Markup Language which means you use HTML to simply "mark-up" a text document with tags that tell a Web browser how to structure it to display.</a:t>
            </a:r>
          </a:p>
          <a:p>
            <a:r>
              <a:rPr lang="en-US" b="1" dirty="0">
                <a:solidFill>
                  <a:schemeClr val="tx1"/>
                </a:solidFill>
                <a:latin typeface="Calibri" pitchFamily="34" charset="0"/>
                <a:cs typeface="Calibri" pitchFamily="34" charset="0"/>
              </a:rPr>
              <a:t>HTML is being widely used to format web pages with the help of different tags available in HTML language.</a:t>
            </a:r>
          </a:p>
          <a:p>
            <a:pPr marL="285750" indent="-285750">
              <a:buFont typeface="Arial" pitchFamily="34" charset="0"/>
              <a:buChar char="•"/>
            </a:pPr>
            <a:r>
              <a:rPr lang="en-US" b="1" dirty="0">
                <a:solidFill>
                  <a:schemeClr val="tx1"/>
                </a:solidFill>
                <a:latin typeface="Calibri" pitchFamily="34" charset="0"/>
                <a:cs typeface="Calibri" pitchFamily="34" charset="0"/>
              </a:rPr>
              <a:t>HTML is the </a:t>
            </a:r>
            <a:r>
              <a:rPr lang="en-US" b="1" i="1" dirty="0">
                <a:solidFill>
                  <a:schemeClr val="tx1"/>
                </a:solidFill>
                <a:latin typeface="Calibri" pitchFamily="34" charset="0"/>
                <a:cs typeface="Calibri" pitchFamily="34" charset="0"/>
              </a:rPr>
              <a:t>language</a:t>
            </a:r>
            <a:r>
              <a:rPr lang="en-US" b="1" dirty="0">
                <a:solidFill>
                  <a:schemeClr val="tx1"/>
                </a:solidFill>
                <a:latin typeface="Calibri" pitchFamily="34" charset="0"/>
                <a:cs typeface="Calibri" pitchFamily="34" charset="0"/>
              </a:rPr>
              <a:t> for publishing web pages on the WWW (World-Wide Web).</a:t>
            </a:r>
          </a:p>
          <a:p>
            <a:pPr marL="285750" indent="-285750">
              <a:buFont typeface="Arial" pitchFamily="34" charset="0"/>
              <a:buChar char="•"/>
            </a:pPr>
            <a:r>
              <a:rPr lang="en-US" b="1" dirty="0">
                <a:solidFill>
                  <a:schemeClr val="tx1"/>
                </a:solidFill>
                <a:latin typeface="Calibri" pitchFamily="34" charset="0"/>
                <a:cs typeface="Calibri" pitchFamily="34" charset="0"/>
              </a:rPr>
              <a:t>HTML is a </a:t>
            </a:r>
            <a:r>
              <a:rPr lang="en-US" b="1" i="1" dirty="0">
                <a:solidFill>
                  <a:schemeClr val="tx1"/>
                </a:solidFill>
                <a:latin typeface="Calibri" pitchFamily="34" charset="0"/>
                <a:cs typeface="Calibri" pitchFamily="34" charset="0"/>
              </a:rPr>
              <a:t>Document Description Language</a:t>
            </a:r>
            <a:r>
              <a:rPr lang="en-US" b="1" dirty="0">
                <a:solidFill>
                  <a:schemeClr val="tx1"/>
                </a:solidFill>
                <a:latin typeface="Calibri" pitchFamily="34" charset="0"/>
                <a:cs typeface="Calibri" pitchFamily="34" charset="0"/>
              </a:rPr>
              <a:t> (aka </a:t>
            </a:r>
            <a:r>
              <a:rPr lang="en-US" b="1" i="1" dirty="0">
                <a:solidFill>
                  <a:schemeClr val="tx1"/>
                </a:solidFill>
                <a:latin typeface="Calibri" pitchFamily="34" charset="0"/>
                <a:cs typeface="Calibri" pitchFamily="34" charset="0"/>
              </a:rPr>
              <a:t>Document Markup Language</a:t>
            </a:r>
            <a:r>
              <a:rPr lang="en-US" b="1" dirty="0">
                <a:solidFill>
                  <a:schemeClr val="tx1"/>
                </a:solidFill>
                <a:latin typeface="Calibri" pitchFamily="34" charset="0"/>
                <a:cs typeface="Calibri" pitchFamily="34" charset="0"/>
              </a:rPr>
              <a:t>). </a:t>
            </a:r>
          </a:p>
          <a:p>
            <a:pPr marL="285750" indent="-285750">
              <a:buFont typeface="Arial" pitchFamily="34" charset="0"/>
              <a:buChar char="•"/>
            </a:pPr>
            <a:r>
              <a:rPr lang="en-US" b="1" dirty="0">
                <a:solidFill>
                  <a:schemeClr val="tx1"/>
                </a:solidFill>
                <a:latin typeface="Calibri" pitchFamily="34" charset="0"/>
                <a:cs typeface="Calibri" pitchFamily="34" charset="0"/>
              </a:rPr>
              <a:t>HTML is NOT a programming language like C/C++/C#/Java, which is used to implement programming algorithm.</a:t>
            </a:r>
          </a:p>
          <a:p>
            <a:pPr marL="285750" indent="-285750">
              <a:buFont typeface="Arial" pitchFamily="34" charset="0"/>
              <a:buChar char="•"/>
            </a:pPr>
            <a:r>
              <a:rPr lang="en-US" b="1" dirty="0">
                <a:solidFill>
                  <a:schemeClr val="tx1"/>
                </a:solidFill>
                <a:latin typeface="Calibri" pitchFamily="34" charset="0"/>
                <a:cs typeface="Calibri" pitchFamily="34" charset="0"/>
              </a:rPr>
              <a:t>You need a web browser to view the HTML pages. The web browsers do not display the HTML tags, but uses the tags to interpret the content of the web pages.</a:t>
            </a:r>
          </a:p>
          <a:p>
            <a:pPr marL="285750" indent="-285750">
              <a:buFont typeface="Arial" pitchFamily="34" charset="0"/>
              <a:buChar char="•"/>
            </a:pPr>
            <a:r>
              <a:rPr lang="en-US" b="1" dirty="0">
                <a:solidFill>
                  <a:schemeClr val="tx1"/>
                </a:solidFill>
                <a:latin typeface="Calibri" pitchFamily="34" charset="0"/>
                <a:cs typeface="Calibri" pitchFamily="34" charset="0"/>
              </a:rPr>
              <a:t>An HTML document is a text document, and it is human-readable</a:t>
            </a:r>
          </a:p>
          <a:p>
            <a:pPr marL="285750" indent="-285750">
              <a:buFont typeface="Arial" pitchFamily="34" charset="0"/>
              <a:buChar char="•"/>
            </a:pPr>
            <a:endParaRPr lang="en-US" b="1" dirty="0">
              <a:solidFill>
                <a:schemeClr val="tx1"/>
              </a:solidFill>
              <a:latin typeface="Calibri" pitchFamily="34" charset="0"/>
              <a:cs typeface="Calibri" pitchFamily="34" charset="0"/>
            </a:endParaRPr>
          </a:p>
        </p:txBody>
      </p:sp>
      <p:pic>
        <p:nvPicPr>
          <p:cNvPr id="3074" name="Picture 2" descr="C:\Users\This pc\Desktop\html.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653" y="396814"/>
            <a:ext cx="3912223" cy="2275477"/>
          </a:xfrm>
          <a:prstGeom prst="roundRect">
            <a:avLst>
              <a:gd name="adj" fmla="val 754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5398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AA1E-E0B1-4381-9C53-F7068C3F61F9}"/>
              </a:ext>
            </a:extLst>
          </p:cNvPr>
          <p:cNvSpPr>
            <a:spLocks noGrp="1"/>
          </p:cNvSpPr>
          <p:nvPr>
            <p:ph type="title"/>
          </p:nvPr>
        </p:nvSpPr>
        <p:spPr>
          <a:xfrm>
            <a:off x="1233912" y="348657"/>
            <a:ext cx="9269323" cy="1205144"/>
          </a:xfrm>
        </p:spPr>
        <p:txBody>
          <a:bodyPr>
            <a:normAutofit/>
          </a:bodyPr>
          <a:lstStyle/>
          <a:p>
            <a:r>
              <a:rPr lang="en-IN" sz="5000" b="1" dirty="0">
                <a:solidFill>
                  <a:srgbClr val="00B0F0"/>
                </a:solidFill>
                <a:effectLst>
                  <a:outerShdw blurRad="38100" dist="38100" dir="2700000" algn="tl">
                    <a:srgbClr val="000000">
                      <a:alpha val="43137"/>
                    </a:srgbClr>
                  </a:outerShdw>
                </a:effectLst>
              </a:rPr>
              <a:t>CSS</a:t>
            </a:r>
          </a:p>
        </p:txBody>
      </p:sp>
      <p:sp>
        <p:nvSpPr>
          <p:cNvPr id="3" name="Text Placeholder 2">
            <a:extLst>
              <a:ext uri="{FF2B5EF4-FFF2-40B4-BE49-F238E27FC236}">
                <a16:creationId xmlns:a16="http://schemas.microsoft.com/office/drawing/2014/main" id="{625D34F6-CFBE-4109-8358-BECD03F90AC8}"/>
              </a:ext>
            </a:extLst>
          </p:cNvPr>
          <p:cNvSpPr>
            <a:spLocks noGrp="1"/>
          </p:cNvSpPr>
          <p:nvPr>
            <p:ph type="body" idx="1"/>
          </p:nvPr>
        </p:nvSpPr>
        <p:spPr>
          <a:xfrm>
            <a:off x="595223" y="1362973"/>
            <a:ext cx="11231591" cy="5313872"/>
          </a:xfrm>
        </p:spPr>
        <p:txBody>
          <a:bodyPr>
            <a:normAutofit/>
          </a:bodyPr>
          <a:lstStyle/>
          <a:p>
            <a:r>
              <a:rPr lang="en-US" dirty="0">
                <a:solidFill>
                  <a:schemeClr val="tx1"/>
                </a:solidFill>
                <a:latin typeface="Calibri" pitchFamily="34" charset="0"/>
                <a:cs typeface="Calibri" pitchFamily="34" charset="0"/>
              </a:rPr>
              <a:t>CSS is acronym for </a:t>
            </a:r>
            <a:r>
              <a:rPr lang="en-US" b="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ascading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tyle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heets and is a markup language </a:t>
            </a:r>
          </a:p>
          <a:p>
            <a:r>
              <a:rPr lang="en-US" dirty="0">
                <a:solidFill>
                  <a:schemeClr val="tx1"/>
                </a:solidFill>
                <a:latin typeface="Calibri" pitchFamily="34" charset="0"/>
                <a:cs typeface="Calibri" pitchFamily="34" charset="0"/>
              </a:rPr>
              <a:t>responsible for how your web pages will look like.</a:t>
            </a:r>
          </a:p>
          <a:p>
            <a:r>
              <a:rPr lang="en-US" dirty="0">
                <a:solidFill>
                  <a:schemeClr val="tx1"/>
                </a:solidFill>
                <a:latin typeface="Calibri" pitchFamily="34" charset="0"/>
                <a:cs typeface="Calibri" pitchFamily="34" charset="0"/>
              </a:rPr>
              <a:t> It controls the colors, fonts, and layouts of your website elements.</a:t>
            </a:r>
            <a:endParaRPr lang="en-US" b="1"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It is a style sheet language used for describing the presentation of a document written in a markup language like HTML. CSS is designed to enable the separation of presentation and content, including layout, colors, and fonts. </a:t>
            </a:r>
          </a:p>
          <a:p>
            <a:r>
              <a:rPr lang="en-US" dirty="0">
                <a:solidFill>
                  <a:schemeClr val="tx1"/>
                </a:solidFill>
                <a:latin typeface="Calibri" pitchFamily="34" charset="0"/>
                <a:cs typeface="Calibri" pitchFamily="34" charset="0"/>
              </a:rPr>
              <a:t>CSS has a simple syntax and uses a number of English keywords to specify the names of various style properties.</a:t>
            </a:r>
            <a:endParaRPr lang="en-IN" dirty="0">
              <a:solidFill>
                <a:schemeClr val="tx1"/>
              </a:solidFill>
              <a:latin typeface="Calibri" pitchFamily="34" charset="0"/>
              <a:cs typeface="Calibri" pitchFamily="34" charset="0"/>
            </a:endParaRPr>
          </a:p>
          <a:p>
            <a:r>
              <a:rPr lang="en-US" dirty="0">
                <a:solidFill>
                  <a:schemeClr val="tx1"/>
                </a:solidFill>
                <a:latin typeface="Calibri" pitchFamily="34" charset="0"/>
                <a:cs typeface="Calibri" pitchFamily="34" charset="0"/>
              </a:rPr>
              <a:t>A CSS comprises of style rules that are interpreted by the browser and then applied to the corresponding elements in your document. </a:t>
            </a:r>
          </a:p>
          <a:p>
            <a:r>
              <a:rPr lang="en-US" dirty="0">
                <a:solidFill>
                  <a:schemeClr val="tx1"/>
                </a:solidFill>
                <a:latin typeface="Calibri" pitchFamily="34" charset="0"/>
                <a:cs typeface="Calibri" pitchFamily="34" charset="0"/>
              </a:rPr>
              <a:t>Each rule or rule-set consists of one or more selectors, and a declaration block.</a:t>
            </a:r>
          </a:p>
          <a:p>
            <a:r>
              <a:rPr lang="en-US" dirty="0">
                <a:solidFill>
                  <a:schemeClr val="tx1"/>
                </a:solidFill>
                <a:latin typeface="Calibri" pitchFamily="34" charset="0"/>
                <a:cs typeface="Calibri" pitchFamily="34" charset="0"/>
              </a:rPr>
              <a:t>A style rule is made of three parts :−</a:t>
            </a:r>
          </a:p>
          <a:p>
            <a:pPr marL="285750" indent="-285750">
              <a:buFont typeface="Arial" pitchFamily="34" charset="0"/>
              <a:buChar char="•"/>
            </a:pPr>
            <a:r>
              <a:rPr lang="en-US" b="1" dirty="0">
                <a:solidFill>
                  <a:schemeClr val="tx1"/>
                </a:solidFill>
                <a:latin typeface="Calibri" pitchFamily="34" charset="0"/>
                <a:cs typeface="Calibri" pitchFamily="34" charset="0"/>
              </a:rPr>
              <a:t>Selector</a:t>
            </a:r>
            <a:r>
              <a:rPr lang="en-US" dirty="0">
                <a:solidFill>
                  <a:schemeClr val="tx1"/>
                </a:solidFill>
                <a:latin typeface="Calibri" pitchFamily="34" charset="0"/>
                <a:cs typeface="Calibri" pitchFamily="34" charset="0"/>
              </a:rPr>
              <a:t> − A selector is an HTML tag at which a style will be applied. This could be any tag like &lt;h1&gt; or &lt;table&gt; etc.</a:t>
            </a:r>
          </a:p>
          <a:p>
            <a:pPr marL="285750" indent="-285750">
              <a:buFont typeface="Arial" pitchFamily="34" charset="0"/>
              <a:buChar char="•"/>
            </a:pPr>
            <a:r>
              <a:rPr lang="en-US" b="1" dirty="0">
                <a:solidFill>
                  <a:schemeClr val="tx1"/>
                </a:solidFill>
                <a:latin typeface="Calibri" pitchFamily="34" charset="0"/>
                <a:cs typeface="Calibri" pitchFamily="34" charset="0"/>
              </a:rPr>
              <a:t>Property </a:t>
            </a:r>
            <a:r>
              <a:rPr lang="en-US" dirty="0">
                <a:solidFill>
                  <a:schemeClr val="tx1"/>
                </a:solidFill>
                <a:latin typeface="Calibri" pitchFamily="34" charset="0"/>
                <a:cs typeface="Calibri" pitchFamily="34" charset="0"/>
              </a:rPr>
              <a:t>− A property is a type of attribute of HTML tag. Put simply, all the HTML attributes are converted into CSS properties. They could be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border</a:t>
            </a:r>
            <a:r>
              <a:rPr lang="en-US" dirty="0">
                <a:solidFill>
                  <a:schemeClr val="tx1"/>
                </a:solidFill>
                <a:latin typeface="Calibri" pitchFamily="34" charset="0"/>
                <a:cs typeface="Calibri" pitchFamily="34" charset="0"/>
              </a:rPr>
              <a:t> etc.</a:t>
            </a:r>
          </a:p>
          <a:p>
            <a:pPr marL="285750" indent="-285750">
              <a:buFont typeface="Arial" pitchFamily="34" charset="0"/>
              <a:buChar char="•"/>
            </a:pPr>
            <a:r>
              <a:rPr lang="en-US" b="1" dirty="0">
                <a:solidFill>
                  <a:schemeClr val="tx1"/>
                </a:solidFill>
                <a:latin typeface="Calibri" pitchFamily="34" charset="0"/>
                <a:cs typeface="Calibri" pitchFamily="34" charset="0"/>
              </a:rPr>
              <a:t>Value </a:t>
            </a:r>
            <a:r>
              <a:rPr lang="en-US" dirty="0">
                <a:solidFill>
                  <a:schemeClr val="tx1"/>
                </a:solidFill>
                <a:latin typeface="Calibri" pitchFamily="34" charset="0"/>
                <a:cs typeface="Calibri" pitchFamily="34" charset="0"/>
              </a:rPr>
              <a:t>− Values are assigned to properties. For example,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property can have value either </a:t>
            </a:r>
            <a:r>
              <a:rPr lang="en-US" i="1" dirty="0">
                <a:solidFill>
                  <a:schemeClr val="tx1"/>
                </a:solidFill>
                <a:latin typeface="Calibri" pitchFamily="34" charset="0"/>
                <a:cs typeface="Calibri" pitchFamily="34" charset="0"/>
              </a:rPr>
              <a:t>red</a:t>
            </a:r>
            <a:r>
              <a:rPr lang="en-US" dirty="0">
                <a:solidFill>
                  <a:schemeClr val="tx1"/>
                </a:solidFill>
                <a:latin typeface="Calibri" pitchFamily="34" charset="0"/>
                <a:cs typeface="Calibri" pitchFamily="34" charset="0"/>
              </a:rPr>
              <a:t> or </a:t>
            </a:r>
            <a:r>
              <a:rPr lang="en-US" i="1" dirty="0">
                <a:solidFill>
                  <a:schemeClr val="tx1"/>
                </a:solidFill>
                <a:latin typeface="Calibri" pitchFamily="34" charset="0"/>
                <a:cs typeface="Calibri" pitchFamily="34" charset="0"/>
              </a:rPr>
              <a:t>#F1F1F1</a:t>
            </a:r>
            <a:r>
              <a:rPr lang="en-US" dirty="0">
                <a:solidFill>
                  <a:schemeClr val="tx1"/>
                </a:solidFill>
                <a:latin typeface="Calibri" pitchFamily="34" charset="0"/>
                <a:cs typeface="Calibri" pitchFamily="34" charset="0"/>
              </a:rPr>
              <a:t> etc.</a:t>
            </a:r>
          </a:p>
          <a:p>
            <a:endParaRPr lang="en-US" dirty="0">
              <a:solidFill>
                <a:schemeClr val="tx1"/>
              </a:solidFill>
              <a:latin typeface="Calibri" pitchFamily="34" charset="0"/>
              <a:cs typeface="Calibri" pitchFamily="34" charset="0"/>
            </a:endParaRPr>
          </a:p>
        </p:txBody>
      </p:sp>
      <p:pic>
        <p:nvPicPr>
          <p:cNvPr id="4098" name="Picture 2" descr="C:\Users\This pc\Desktop\c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273" y="104294"/>
            <a:ext cx="3635807" cy="2013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825978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951</TotalTime>
  <Words>1426</Words>
  <Application>Microsoft Office PowerPoint</Application>
  <PresentationFormat>Widescreen</PresentationFormat>
  <Paragraphs>108</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Calibri</vt:lpstr>
      <vt:lpstr>Century</vt:lpstr>
      <vt:lpstr>Century Gothic</vt:lpstr>
      <vt:lpstr>Times New Roman</vt:lpstr>
      <vt:lpstr>Wingdings</vt:lpstr>
      <vt:lpstr>Horizon</vt:lpstr>
      <vt:lpstr>PowerPoint Presentation</vt:lpstr>
      <vt:lpstr>PowerPoint Presentation</vt:lpstr>
      <vt:lpstr>PowerPoint Presentation</vt:lpstr>
      <vt:lpstr>PowerPoint Presentation</vt:lpstr>
      <vt:lpstr>PowerPoint Presentation</vt:lpstr>
      <vt:lpstr>PowerPoint Presentation</vt:lpstr>
      <vt:lpstr>Technologies Used </vt:lpstr>
      <vt:lpstr>HTML</vt:lpstr>
      <vt:lpstr>CSS</vt:lpstr>
      <vt:lpstr>JavaScript</vt:lpstr>
      <vt:lpstr>Implementation And User Interface (UI):</vt:lpstr>
      <vt:lpstr>PowerPoint Presentation</vt:lpstr>
      <vt:lpstr>PowerPoint Presentation</vt:lpstr>
      <vt:lpstr>tHIs is the login page of our website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Manish Gautam</dc:creator>
  <cp:lastModifiedBy>Sarthak Nahar</cp:lastModifiedBy>
  <cp:revision>52</cp:revision>
  <dcterms:created xsi:type="dcterms:W3CDTF">2020-09-04T16:36:50Z</dcterms:created>
  <dcterms:modified xsi:type="dcterms:W3CDTF">2021-11-26T06:31:45Z</dcterms:modified>
</cp:coreProperties>
</file>